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7" r:id="rId24"/>
    <p:sldId id="28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8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43695-D2E3-4253-BFE9-DA384B0C22EA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7359-3CF2-4645-9DD0-FB7E6346F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3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6B6527-F5C1-4E5B-BFBD-32203A32A908}" type="slidenum">
              <a:rPr lang="en-GB"/>
              <a:pPr/>
              <a:t>4</a:t>
            </a:fld>
            <a:endParaRPr lang="en-GB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676C6D-984F-4731-B23C-0E40A1A9863C}" type="slidenum">
              <a:rPr lang="en-US"/>
              <a:pPr/>
              <a:t>16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D0243-4328-4F0F-83A8-E5DC04A3EA45}" type="slidenum">
              <a:rPr lang="en-GB"/>
              <a:pPr/>
              <a:t>17</a:t>
            </a:fld>
            <a:endParaRPr lang="en-GB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52089-9DE1-40D0-BE9D-93FA714E48AC}" type="slidenum">
              <a:rPr lang="en-GB"/>
              <a:pPr/>
              <a:t>18</a:t>
            </a:fld>
            <a:endParaRPr lang="en-GB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 smtClean="0"/>
              <a:t>There are 4 cases: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mtClean="0"/>
              <a:t>2 in Uplink and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mtClean="0"/>
              <a:t>2 in Downlink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C23DCD-475F-4BE4-82C2-970A67BDFA8C}" type="slidenum">
              <a:rPr lang="en-GB"/>
              <a:pPr/>
              <a:t>19</a:t>
            </a:fld>
            <a:endParaRPr lang="en-GB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B03044-6326-4100-B30D-B9189075B3AA}" type="slidenum">
              <a:rPr lang="en-GB"/>
              <a:pPr/>
              <a:t>20</a:t>
            </a:fld>
            <a:endParaRPr lang="en-GB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544B51-B707-413E-A576-F50EFC5B5FE2}" type="slidenum">
              <a:rPr lang="en-GB"/>
              <a:pPr/>
              <a:t>22</a:t>
            </a:fld>
            <a:endParaRPr lang="en-GB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6BCBE4-C6BF-4E8F-9616-74925B1C2277}" type="slidenum">
              <a:rPr lang="en-GB"/>
              <a:pPr/>
              <a:t>23</a:t>
            </a:fld>
            <a:endParaRPr lang="en-GB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46455-9301-4E9D-A5A5-743EBC563AE2}" type="slidenum">
              <a:rPr lang="en-GB"/>
              <a:pPr/>
              <a:t>24</a:t>
            </a:fld>
            <a:endParaRPr lang="en-GB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8E912-2E4E-46B1-BF74-27B9BDB68097}" type="slidenum">
              <a:rPr lang="en-GB"/>
              <a:pPr/>
              <a:t>5</a:t>
            </a:fld>
            <a:endParaRPr lang="en-GB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4275" y="708025"/>
            <a:ext cx="4535488" cy="34020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1388" y="4322763"/>
            <a:ext cx="5021262" cy="4111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2ECE5C-E166-43F4-8A3F-A6A3A72861E9}" type="slidenum">
              <a:rPr lang="en-GB"/>
              <a:pPr/>
              <a:t>6</a:t>
            </a:fld>
            <a:endParaRPr lang="en-GB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8025"/>
            <a:ext cx="4535488" cy="3402013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21262" cy="4111625"/>
          </a:xfrm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/>
              <a:t>Determining the maximum number of simultaneous communicating pairs (where each pair has a different transmission distance) is a Non-deterministic Polynomial-time (NP)-hard problem.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 Also, there is no central-entity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58346E-CC14-4650-82D0-90640C41AE9B}" type="slidenum">
              <a:rPr lang="en-GB"/>
              <a:pPr/>
              <a:t>7</a:t>
            </a:fld>
            <a:endParaRPr lang="en-GB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0DAA61-A6D5-43FE-B0ED-DC931E10060F}" type="slidenum">
              <a:rPr lang="en-GB"/>
              <a:pPr/>
              <a:t>9</a:t>
            </a:fld>
            <a:endParaRPr lang="en-GB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38763-B401-4D86-AC6A-03242B21C688}" type="slidenum">
              <a:rPr lang="en-US"/>
              <a:pPr/>
              <a:t>10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The TSi is partitioned into 3 mini-slots. The single-hop link is split up into 3 hop link, such that, each of the multiple hops communicate over each of the mini TS.</a:t>
            </a:r>
          </a:p>
          <a:p>
            <a:r>
              <a:rPr lang="en-US"/>
              <a:t>It should be noted that, there is no spatial reuse of resources at this stage.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A95DC-3A46-491D-AE39-0C3B70C230F5}" type="slidenum">
              <a:rPr lang="en-US"/>
              <a:pPr/>
              <a:t>11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4DF87-39D4-4BE7-B3FF-A4FB4AE10261}" type="slidenum">
              <a:rPr lang="en-GB"/>
              <a:pPr/>
              <a:t>12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34BAE-1BA6-4AF5-907D-EC6E85DB25F3}" type="slidenum">
              <a:rPr lang="en-GB"/>
              <a:pPr/>
              <a:t>13</a:t>
            </a:fld>
            <a:endParaRPr lang="en-GB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1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2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4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54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8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5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F905-4F12-449B-BD9C-1921B4EA9A3F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wm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w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5" Type="http://schemas.openxmlformats.org/officeDocument/2006/relationships/image" Target="../media/image4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wmf"/><Relationship Id="rId5" Type="http://schemas.openxmlformats.org/officeDocument/2006/relationships/image" Target="../media/image8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Multihopping</a:t>
            </a:r>
            <a:r>
              <a:rPr lang="en-US" dirty="0" smtClean="0"/>
              <a:t> in Wireless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IIIT Sri City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By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Dr. </a:t>
            </a:r>
            <a:r>
              <a:rPr lang="en-US" sz="2400" b="1" dirty="0" err="1">
                <a:solidFill>
                  <a:schemeClr val="tx1"/>
                </a:solidFill>
              </a:rPr>
              <a:t>Hrishikesh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Venkataraman</a:t>
            </a:r>
            <a:endParaRPr lang="en-I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2125" y="3276600"/>
            <a:ext cx="7889875" cy="1295400"/>
            <a:chOff x="144" y="1872"/>
            <a:chExt cx="4970" cy="816"/>
          </a:xfrm>
        </p:grpSpPr>
        <p:sp>
          <p:nvSpPr>
            <p:cNvPr id="11267" name="AutoShape 3"/>
            <p:cNvSpPr>
              <a:spLocks noChangeArrowheads="1"/>
            </p:cNvSpPr>
            <p:nvPr/>
          </p:nvSpPr>
          <p:spPr bwMode="auto">
            <a:xfrm>
              <a:off x="602" y="1872"/>
              <a:ext cx="4512" cy="816"/>
            </a:xfrm>
            <a:prstGeom prst="parallelogram">
              <a:avLst>
                <a:gd name="adj" fmla="val 138235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 flipV="1">
              <a:off x="1303" y="2140"/>
              <a:ext cx="403" cy="147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269" name="Oval 5"/>
            <p:cNvSpPr>
              <a:spLocks noChangeArrowheads="1"/>
            </p:cNvSpPr>
            <p:nvPr/>
          </p:nvSpPr>
          <p:spPr bwMode="auto">
            <a:xfrm>
              <a:off x="1216" y="2279"/>
              <a:ext cx="146" cy="7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0" name="Oval 6"/>
            <p:cNvSpPr>
              <a:spLocks noChangeArrowheads="1"/>
            </p:cNvSpPr>
            <p:nvPr/>
          </p:nvSpPr>
          <p:spPr bwMode="auto">
            <a:xfrm>
              <a:off x="1706" y="2092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144" y="2400"/>
              <a:ext cx="4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r>
                <a:rPr lang="de-DE" sz="2000" baseline="-25000" dirty="0">
                  <a:latin typeface="Times New Roman" pitchFamily="18" charset="0"/>
                </a:rPr>
                <a:t>1</a:t>
              </a:r>
              <a:endParaRPr lang="en-GB" sz="2000" baseline="-25000" dirty="0">
                <a:latin typeface="Times New Roman" pitchFamily="18" charset="0"/>
              </a:endParaRPr>
            </a:p>
          </p:txBody>
        </p:sp>
      </p:grpSp>
      <p:sp>
        <p:nvSpPr>
          <p:cNvPr id="1127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979712" y="188640"/>
            <a:ext cx="5105400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General Multihop </a:t>
            </a:r>
            <a:r>
              <a:rPr lang="en-US" sz="3200" b="1" dirty="0" smtClean="0"/>
              <a:t>System</a:t>
            </a:r>
            <a:endParaRPr lang="en-US" sz="3200" b="1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62000" y="4953000"/>
            <a:ext cx="7543800" cy="1371600"/>
            <a:chOff x="480" y="3168"/>
            <a:chExt cx="4752" cy="816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480" y="3168"/>
              <a:ext cx="4752" cy="816"/>
              <a:chOff x="0" y="2736"/>
              <a:chExt cx="5760" cy="1344"/>
            </a:xfrm>
          </p:grpSpPr>
          <p:sp>
            <p:nvSpPr>
              <p:cNvPr id="11275" name="AutoShape 11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0" cy="1344"/>
              </a:xfrm>
              <a:prstGeom prst="parallelogram">
                <a:avLst>
                  <a:gd name="adj" fmla="val 107143"/>
                </a:avLst>
              </a:prstGeom>
              <a:solidFill>
                <a:srgbClr val="C0C0C0">
                  <a:alpha val="62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000">
                  <a:latin typeface="Times" pitchFamily="18" charset="0"/>
                </a:endParaRPr>
              </a:p>
            </p:txBody>
          </p:sp>
          <p:sp>
            <p:nvSpPr>
              <p:cNvPr id="11276" name="Line 12"/>
              <p:cNvSpPr>
                <a:spLocks noChangeShapeType="1"/>
              </p:cNvSpPr>
              <p:nvPr/>
            </p:nvSpPr>
            <p:spPr bwMode="auto">
              <a:xfrm flipV="1">
                <a:off x="1152" y="3072"/>
                <a:ext cx="1728" cy="52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277" name="Oval 13"/>
            <p:cNvSpPr>
              <a:spLocks noChangeArrowheads="1"/>
            </p:cNvSpPr>
            <p:nvPr/>
          </p:nvSpPr>
          <p:spPr bwMode="auto">
            <a:xfrm>
              <a:off x="1392" y="3695"/>
              <a:ext cx="129" cy="49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2894" y="3343"/>
              <a:ext cx="130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FF3300"/>
                </a:solidFill>
                <a:latin typeface="Times New Roman" pitchFamily="18" charset="0"/>
              </a:endParaRPr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576" y="3312"/>
              <a:ext cx="42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endParaRPr lang="en-GB" sz="2000" i="1" dirty="0">
                <a:latin typeface="Times New Roman" pitchFamily="18" charset="0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38150" y="2238375"/>
            <a:ext cx="8077200" cy="1447800"/>
            <a:chOff x="0" y="1824"/>
            <a:chExt cx="4970" cy="816"/>
          </a:xfrm>
        </p:grpSpPr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458" y="1824"/>
              <a:ext cx="4512" cy="816"/>
            </a:xfrm>
            <a:prstGeom prst="parallelogram">
              <a:avLst>
                <a:gd name="adj" fmla="val 138235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2088" y="1951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 flipV="1">
              <a:off x="1706" y="1999"/>
              <a:ext cx="403" cy="147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Oval 20"/>
            <p:cNvSpPr>
              <a:spLocks noChangeArrowheads="1"/>
            </p:cNvSpPr>
            <p:nvPr/>
          </p:nvSpPr>
          <p:spPr bwMode="auto">
            <a:xfrm>
              <a:off x="1560" y="2140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5" name="Text Box 21"/>
            <p:cNvSpPr txBox="1">
              <a:spLocks noChangeArrowheads="1"/>
            </p:cNvSpPr>
            <p:nvPr/>
          </p:nvSpPr>
          <p:spPr bwMode="auto">
            <a:xfrm>
              <a:off x="0" y="2304"/>
              <a:ext cx="47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>
                  <a:latin typeface="Times New Roman" pitchFamily="18" charset="0"/>
                </a:rPr>
                <a:t>i</a:t>
              </a:r>
              <a:r>
                <a:rPr lang="de-DE" sz="2000" baseline="-25000">
                  <a:latin typeface="Times New Roman" pitchFamily="18" charset="0"/>
                </a:rPr>
                <a:t>2</a:t>
              </a:r>
              <a:endParaRPr lang="en-GB" sz="2000" baseline="-25000">
                <a:latin typeface="Times New Roman" pitchFamily="18" charset="0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504825" y="1295400"/>
            <a:ext cx="8077200" cy="1447800"/>
            <a:chOff x="318" y="816"/>
            <a:chExt cx="5088" cy="912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831" y="816"/>
              <a:ext cx="4575" cy="912"/>
            </a:xfrm>
            <a:prstGeom prst="parallelogram">
              <a:avLst>
                <a:gd name="adj" fmla="val 125411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2444" y="870"/>
              <a:ext cx="580" cy="118"/>
              <a:chOff x="2444" y="870"/>
              <a:chExt cx="580" cy="118"/>
            </a:xfrm>
          </p:grpSpPr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876" y="870"/>
                <a:ext cx="148" cy="81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400">
                  <a:solidFill>
                    <a:srgbClr val="FF33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90" name="Line 26"/>
              <p:cNvSpPr>
                <a:spLocks noChangeShapeType="1"/>
              </p:cNvSpPr>
              <p:nvPr/>
            </p:nvSpPr>
            <p:spPr bwMode="auto">
              <a:xfrm flipV="1">
                <a:off x="2496" y="904"/>
                <a:ext cx="401" cy="5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91" name="Oval 27"/>
              <p:cNvSpPr>
                <a:spLocks noChangeArrowheads="1"/>
              </p:cNvSpPr>
              <p:nvPr/>
            </p:nvSpPr>
            <p:spPr bwMode="auto">
              <a:xfrm>
                <a:off x="2444" y="912"/>
                <a:ext cx="148" cy="76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1292" name="Text Box 28"/>
            <p:cNvSpPr txBox="1">
              <a:spLocks noChangeArrowheads="1"/>
            </p:cNvSpPr>
            <p:nvPr/>
          </p:nvSpPr>
          <p:spPr bwMode="auto">
            <a:xfrm>
              <a:off x="318" y="1352"/>
              <a:ext cx="4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r>
                <a:rPr lang="de-DE" sz="2000" baseline="-25000" dirty="0">
                  <a:latin typeface="Times New Roman" pitchFamily="18" charset="0"/>
                </a:rPr>
                <a:t>3</a:t>
              </a:r>
              <a:endParaRPr lang="en-GB" sz="2000" baseline="-25000" dirty="0">
                <a:latin typeface="Times New Roman" pitchFamily="18" charset="0"/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71406" y="1214422"/>
            <a:ext cx="3500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 =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baseline="-25000" dirty="0" smtClean="0">
                <a:latin typeface="Times New Roman" pitchFamily="18" charset="0"/>
              </a:rPr>
              <a:t>1 </a:t>
            </a:r>
            <a:r>
              <a:rPr lang="en-GB" i="1" dirty="0" smtClean="0">
                <a:latin typeface="Times New Roman" pitchFamily="18" charset="0"/>
              </a:rPr>
              <a:t>+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i="1" baseline="-25000" dirty="0" smtClean="0">
                <a:latin typeface="Times New Roman" pitchFamily="18" charset="0"/>
              </a:rPr>
              <a:t>2</a:t>
            </a:r>
            <a:r>
              <a:rPr lang="de-DE" baseline="-25000" dirty="0" smtClean="0">
                <a:latin typeface="Times New Roman" pitchFamily="18" charset="0"/>
              </a:rPr>
              <a:t> </a:t>
            </a:r>
            <a:r>
              <a:rPr lang="en-GB" i="1" dirty="0" smtClean="0">
                <a:latin typeface="Times New Roman" pitchFamily="18" charset="0"/>
              </a:rPr>
              <a:t>+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baseline="-25000" dirty="0" smtClean="0">
                <a:latin typeface="Times New Roman" pitchFamily="18" charset="0"/>
              </a:rPr>
              <a:t>3</a:t>
            </a:r>
            <a:endParaRPr lang="en-GB" baseline="-25000" dirty="0" smtClean="0">
              <a:latin typeface="Times New Roman" pitchFamily="18" charset="0"/>
            </a:endParaRPr>
          </a:p>
          <a:p>
            <a:pPr eaLnBrk="0" hangingPunct="0"/>
            <a:endParaRPr lang="en-GB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696" y="260648"/>
            <a:ext cx="55626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Spatial Reuse in </a:t>
            </a:r>
            <a:r>
              <a:rPr lang="en-US" sz="3200" b="1" dirty="0" smtClean="0"/>
              <a:t>Multihop</a:t>
            </a:r>
            <a:endParaRPr lang="en-US" sz="3200" b="1" dirty="0"/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762000" y="4049713"/>
            <a:ext cx="7558088" cy="1741487"/>
          </a:xfrm>
          <a:prstGeom prst="parallelogram">
            <a:avLst>
              <a:gd name="adj" fmla="val 108500"/>
            </a:avLst>
          </a:prstGeom>
          <a:solidFill>
            <a:srgbClr val="C0C0C0">
              <a:alpha val="62000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000">
              <a:latin typeface="Times" pitchFamily="18" charset="0"/>
            </a:endParaRP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V="1">
            <a:off x="1971675" y="4743450"/>
            <a:ext cx="673100" cy="312738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825625" y="4986338"/>
            <a:ext cx="244475" cy="1571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44775" y="4640263"/>
            <a:ext cx="246063" cy="144462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95263" y="5276850"/>
            <a:ext cx="7826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>
                <a:latin typeface="Times New Roman" pitchFamily="18" charset="0"/>
              </a:rPr>
              <a:t>i</a:t>
            </a:r>
            <a:r>
              <a:rPr lang="de-DE" sz="2000" baseline="-25000">
                <a:latin typeface="Times New Roman" pitchFamily="18" charset="0"/>
              </a:rPr>
              <a:t>1</a:t>
            </a:r>
            <a:endParaRPr lang="en-GB" sz="2000" baseline="-25000">
              <a:latin typeface="Times New Roman" pitchFamily="18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95263" y="4046538"/>
            <a:ext cx="796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>
                <a:latin typeface="Times New Roman" pitchFamily="18" charset="0"/>
              </a:rPr>
              <a:t>i</a:t>
            </a:r>
            <a:r>
              <a:rPr lang="de-DE" sz="2000" baseline="-25000">
                <a:latin typeface="Times New Roman" pitchFamily="18" charset="0"/>
              </a:rPr>
              <a:t>2</a:t>
            </a:r>
            <a:endParaRPr lang="en-GB" sz="2000" baseline="-25000">
              <a:latin typeface="Times New Roman" pitchFamily="18" charset="0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825500" y="2754313"/>
            <a:ext cx="7556500" cy="1809750"/>
          </a:xfrm>
          <a:prstGeom prst="parallelogram">
            <a:avLst>
              <a:gd name="adj" fmla="val 104386"/>
            </a:avLst>
          </a:prstGeom>
          <a:solidFill>
            <a:srgbClr val="C0C0C0">
              <a:alpha val="62000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000">
              <a:latin typeface="Times" pitchFamily="18" charset="0"/>
            </a:endParaRP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3325813" y="3836988"/>
            <a:ext cx="244475" cy="14605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2878138" y="3917950"/>
            <a:ext cx="455612" cy="220663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633663" y="4125913"/>
            <a:ext cx="244475" cy="144462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400" y="1524000"/>
            <a:ext cx="8202613" cy="1738313"/>
            <a:chOff x="336" y="1200"/>
            <a:chExt cx="4992" cy="917"/>
          </a:xfrm>
        </p:grpSpPr>
        <p:sp>
          <p:nvSpPr>
            <p:cNvPr id="13326" name="Text Box 14"/>
            <p:cNvSpPr txBox="1">
              <a:spLocks noChangeArrowheads="1"/>
            </p:cNvSpPr>
            <p:nvPr/>
          </p:nvSpPr>
          <p:spPr bwMode="auto">
            <a:xfrm>
              <a:off x="336" y="1775"/>
              <a:ext cx="485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>
                  <a:latin typeface="Times New Roman" pitchFamily="18" charset="0"/>
                </a:rPr>
                <a:t>i</a:t>
              </a:r>
              <a:r>
                <a:rPr lang="de-DE" sz="2000" baseline="-25000">
                  <a:latin typeface="Times New Roman" pitchFamily="18" charset="0"/>
                </a:rPr>
                <a:t>3</a:t>
              </a:r>
              <a:endParaRPr lang="en-GB" sz="2000" baseline="-25000">
                <a:latin typeface="Times New Roman" pitchFamily="18" charset="0"/>
              </a:endParaRPr>
            </a:p>
          </p:txBody>
        </p:sp>
        <p:sp>
          <p:nvSpPr>
            <p:cNvPr id="13327" name="AutoShape 15"/>
            <p:cNvSpPr>
              <a:spLocks noChangeArrowheads="1"/>
            </p:cNvSpPr>
            <p:nvPr/>
          </p:nvSpPr>
          <p:spPr bwMode="auto">
            <a:xfrm>
              <a:off x="730" y="1200"/>
              <a:ext cx="4598" cy="917"/>
            </a:xfrm>
            <a:prstGeom prst="parallelogram">
              <a:avLst>
                <a:gd name="adj" fmla="val 125354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</p:grp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4254500" y="1719263"/>
            <a:ext cx="242888" cy="153987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3386138" y="1847850"/>
            <a:ext cx="965200" cy="211138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3306763" y="1976438"/>
            <a:ext cx="246062" cy="14605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114800" y="1600200"/>
            <a:ext cx="3937000" cy="3295650"/>
            <a:chOff x="2589" y="1001"/>
            <a:chExt cx="2480" cy="2076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4176" y="2755"/>
              <a:ext cx="565" cy="123"/>
              <a:chOff x="4176" y="2755"/>
              <a:chExt cx="565" cy="123"/>
            </a:xfrm>
          </p:grpSpPr>
          <p:sp>
            <p:nvSpPr>
              <p:cNvPr id="13333" name="Oval 21"/>
              <p:cNvSpPr>
                <a:spLocks noChangeArrowheads="1"/>
              </p:cNvSpPr>
              <p:nvPr/>
            </p:nvSpPr>
            <p:spPr bwMode="auto">
              <a:xfrm>
                <a:off x="4176" y="2808"/>
                <a:ext cx="167" cy="70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4" name="Oval 22"/>
              <p:cNvSpPr>
                <a:spLocks noChangeArrowheads="1"/>
              </p:cNvSpPr>
              <p:nvPr/>
            </p:nvSpPr>
            <p:spPr bwMode="auto">
              <a:xfrm>
                <a:off x="4573" y="2755"/>
                <a:ext cx="168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 flipH="1">
                <a:off x="4275" y="2796"/>
                <a:ext cx="348" cy="41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2589" y="2925"/>
              <a:ext cx="584" cy="152"/>
              <a:chOff x="2589" y="2925"/>
              <a:chExt cx="584" cy="152"/>
            </a:xfrm>
          </p:grpSpPr>
          <p:sp>
            <p:nvSpPr>
              <p:cNvPr id="13337" name="Oval 25"/>
              <p:cNvSpPr>
                <a:spLocks noChangeArrowheads="1"/>
              </p:cNvSpPr>
              <p:nvPr/>
            </p:nvSpPr>
            <p:spPr bwMode="auto">
              <a:xfrm>
                <a:off x="3005" y="3007"/>
                <a:ext cx="168" cy="70"/>
              </a:xfrm>
              <a:prstGeom prst="ellipse">
                <a:avLst/>
              </a:prstGeom>
              <a:solidFill>
                <a:srgbClr val="996633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2707" y="2954"/>
                <a:ext cx="397" cy="8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9" name="Oval 27"/>
              <p:cNvSpPr>
                <a:spLocks noChangeArrowheads="1"/>
              </p:cNvSpPr>
              <p:nvPr/>
            </p:nvSpPr>
            <p:spPr bwMode="auto">
              <a:xfrm>
                <a:off x="2589" y="2925"/>
                <a:ext cx="167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3094" y="2073"/>
              <a:ext cx="813" cy="408"/>
              <a:chOff x="3094" y="2073"/>
              <a:chExt cx="813" cy="408"/>
            </a:xfrm>
          </p:grpSpPr>
          <p:sp>
            <p:nvSpPr>
              <p:cNvPr id="13341" name="Oval 29"/>
              <p:cNvSpPr>
                <a:spLocks noChangeArrowheads="1"/>
              </p:cNvSpPr>
              <p:nvPr/>
            </p:nvSpPr>
            <p:spPr bwMode="auto">
              <a:xfrm>
                <a:off x="3094" y="2411"/>
                <a:ext cx="167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2" name="Oval 30"/>
              <p:cNvSpPr>
                <a:spLocks noChangeArrowheads="1"/>
              </p:cNvSpPr>
              <p:nvPr/>
            </p:nvSpPr>
            <p:spPr bwMode="auto">
              <a:xfrm>
                <a:off x="3740" y="2073"/>
                <a:ext cx="167" cy="69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3231" y="2142"/>
                <a:ext cx="558" cy="285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4567" y="1001"/>
              <a:ext cx="502" cy="273"/>
              <a:chOff x="4567" y="1001"/>
              <a:chExt cx="502" cy="273"/>
            </a:xfrm>
          </p:grpSpPr>
          <p:sp>
            <p:nvSpPr>
              <p:cNvPr id="13345" name="Oval 33"/>
              <p:cNvSpPr>
                <a:spLocks noChangeArrowheads="1"/>
              </p:cNvSpPr>
              <p:nvPr/>
            </p:nvSpPr>
            <p:spPr bwMode="auto">
              <a:xfrm>
                <a:off x="4915" y="1001"/>
                <a:ext cx="154" cy="99"/>
              </a:xfrm>
              <a:prstGeom prst="ellipse">
                <a:avLst/>
              </a:pr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 flipH="1">
                <a:off x="4617" y="1083"/>
                <a:ext cx="348" cy="16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47" name="Oval 35"/>
              <p:cNvSpPr>
                <a:spLocks noChangeArrowheads="1"/>
              </p:cNvSpPr>
              <p:nvPr/>
            </p:nvSpPr>
            <p:spPr bwMode="auto">
              <a:xfrm>
                <a:off x="4567" y="1205"/>
                <a:ext cx="168" cy="69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cxnSp>
        <p:nvCxnSpPr>
          <p:cNvPr id="37" name="Straight Connector 3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7784" y="188640"/>
            <a:ext cx="396044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200" b="1" dirty="0" smtClean="0"/>
              <a:t>Power Requirement</a:t>
            </a:r>
            <a:endParaRPr lang="en-GB" sz="3200" b="1" dirty="0" smtClean="0"/>
          </a:p>
        </p:txBody>
      </p:sp>
      <p:pic>
        <p:nvPicPr>
          <p:cNvPr id="1844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5848" y="1222152"/>
            <a:ext cx="6096000" cy="458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1" name="Text Box 6"/>
          <p:cNvSpPr txBox="1">
            <a:spLocks noChangeArrowheads="1"/>
          </p:cNvSpPr>
          <p:nvPr/>
        </p:nvSpPr>
        <p:spPr bwMode="auto">
          <a:xfrm>
            <a:off x="5652120" y="4509120"/>
            <a:ext cx="3263280" cy="156966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663300"/>
                </a:solidFill>
              </a:rPr>
              <a:t>Multihop </a:t>
            </a:r>
            <a:r>
              <a:rPr lang="en-US" sz="2400" b="1" dirty="0" smtClean="0">
                <a:solidFill>
                  <a:srgbClr val="663300"/>
                </a:solidFill>
              </a:rPr>
              <a:t>results in power reduction and provides benefit </a:t>
            </a:r>
            <a:r>
              <a:rPr lang="en-US" sz="2400" b="1" dirty="0">
                <a:solidFill>
                  <a:srgbClr val="663300"/>
                </a:solidFill>
              </a:rPr>
              <a:t>even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rgbClr val="663300"/>
                </a:solidFill>
              </a:rPr>
              <a:t>without spatial reuse</a:t>
            </a:r>
            <a:endParaRPr lang="en-GB" sz="2400" b="1" dirty="0">
              <a:solidFill>
                <a:srgbClr val="6633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04800" y="982663"/>
            <a:ext cx="4114800" cy="4927818"/>
            <a:chOff x="304800" y="982663"/>
            <a:chExt cx="4114800" cy="4927818"/>
          </a:xfrm>
        </p:grpSpPr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33400" y="982663"/>
              <a:ext cx="1936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GB" sz="2500" i="1" dirty="0">
                  <a:solidFill>
                    <a:srgbClr val="000000"/>
                  </a:solidFill>
                </a:rPr>
                <a:t>P</a:t>
              </a:r>
              <a:endParaRPr lang="en-GB" dirty="0"/>
            </a:p>
          </p:txBody>
        </p:sp>
        <p:sp>
          <p:nvSpPr>
            <p:cNvPr id="16" name="Rectangle 35"/>
            <p:cNvSpPr>
              <a:spLocks noChangeArrowheads="1"/>
            </p:cNvSpPr>
            <p:nvPr/>
          </p:nvSpPr>
          <p:spPr bwMode="auto">
            <a:xfrm>
              <a:off x="3806825" y="982663"/>
              <a:ext cx="228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GB" sz="2500" i="1" dirty="0">
                  <a:solidFill>
                    <a:srgbClr val="000000"/>
                  </a:solidFill>
                </a:rPr>
                <a:t>Q</a:t>
              </a:r>
              <a:endParaRPr lang="en-GB" dirty="0"/>
            </a:p>
          </p:txBody>
        </p:sp>
        <p:grpSp>
          <p:nvGrpSpPr>
            <p:cNvPr id="17" name="Group 62"/>
            <p:cNvGrpSpPr/>
            <p:nvPr/>
          </p:nvGrpSpPr>
          <p:grpSpPr>
            <a:xfrm>
              <a:off x="533400" y="1143000"/>
              <a:ext cx="3505200" cy="3994150"/>
              <a:chOff x="533400" y="1111250"/>
              <a:chExt cx="3505200" cy="3994150"/>
            </a:xfrm>
          </p:grpSpPr>
          <p:sp>
            <p:nvSpPr>
              <p:cNvPr id="19" name="Freeform 36"/>
              <p:cNvSpPr>
                <a:spLocks/>
              </p:cNvSpPr>
              <p:nvPr/>
            </p:nvSpPr>
            <p:spPr bwMode="auto">
              <a:xfrm>
                <a:off x="765175" y="1111250"/>
                <a:ext cx="144463" cy="136525"/>
              </a:xfrm>
              <a:custGeom>
                <a:avLst/>
                <a:gdLst>
                  <a:gd name="T0" fmla="*/ 91 w 91"/>
                  <a:gd name="T1" fmla="*/ 45 h 86"/>
                  <a:gd name="T2" fmla="*/ 81 w 91"/>
                  <a:gd name="T3" fmla="*/ 15 h 86"/>
                  <a:gd name="T4" fmla="*/ 60 w 91"/>
                  <a:gd name="T5" fmla="*/ 0 h 86"/>
                  <a:gd name="T6" fmla="*/ 30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0 h 86"/>
                  <a:gd name="T14" fmla="*/ 30 w 91"/>
                  <a:gd name="T15" fmla="*/ 86 h 86"/>
                  <a:gd name="T16" fmla="*/ 60 w 91"/>
                  <a:gd name="T17" fmla="*/ 86 h 86"/>
                  <a:gd name="T18" fmla="*/ 81 w 91"/>
                  <a:gd name="T19" fmla="*/ 70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1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1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3646488" y="1111250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1 w 91"/>
                  <a:gd name="T3" fmla="*/ 15 h 86"/>
                  <a:gd name="T4" fmla="*/ 61 w 91"/>
                  <a:gd name="T5" fmla="*/ 0 h 86"/>
                  <a:gd name="T6" fmla="*/ 31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0 h 86"/>
                  <a:gd name="T14" fmla="*/ 31 w 91"/>
                  <a:gd name="T15" fmla="*/ 86 h 86"/>
                  <a:gd name="T16" fmla="*/ 61 w 91"/>
                  <a:gd name="T17" fmla="*/ 86 h 86"/>
                  <a:gd name="T18" fmla="*/ 81 w 91"/>
                  <a:gd name="T19" fmla="*/ 70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1" y="15"/>
                    </a:lnTo>
                    <a:lnTo>
                      <a:pt x="61" y="0"/>
                    </a:lnTo>
                    <a:lnTo>
                      <a:pt x="31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1" y="86"/>
                    </a:lnTo>
                    <a:lnTo>
                      <a:pt x="61" y="86"/>
                    </a:lnTo>
                    <a:lnTo>
                      <a:pt x="81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836613" y="1177925"/>
                <a:ext cx="2794000" cy="158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9"/>
              <p:cNvSpPr>
                <a:spLocks/>
              </p:cNvSpPr>
              <p:nvPr/>
            </p:nvSpPr>
            <p:spPr bwMode="auto">
              <a:xfrm>
                <a:off x="3622675" y="1127125"/>
                <a:ext cx="96838" cy="103188"/>
              </a:xfrm>
              <a:custGeom>
                <a:avLst/>
                <a:gdLst>
                  <a:gd name="T0" fmla="*/ 0 w 61"/>
                  <a:gd name="T1" fmla="*/ 0 h 65"/>
                  <a:gd name="T2" fmla="*/ 61 w 61"/>
                  <a:gd name="T3" fmla="*/ 35 h 65"/>
                  <a:gd name="T4" fmla="*/ 0 w 61"/>
                  <a:gd name="T5" fmla="*/ 65 h 65"/>
                  <a:gd name="T6" fmla="*/ 0 w 61"/>
                  <a:gd name="T7" fmla="*/ 0 h 6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5"/>
                  <a:gd name="T14" fmla="*/ 61 w 61"/>
                  <a:gd name="T15" fmla="*/ 65 h 6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5">
                    <a:moveTo>
                      <a:pt x="0" y="0"/>
                    </a:moveTo>
                    <a:lnTo>
                      <a:pt x="61" y="3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909638" y="1566863"/>
                <a:ext cx="2736850" cy="1587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41"/>
              <p:cNvSpPr>
                <a:spLocks/>
              </p:cNvSpPr>
              <p:nvPr/>
            </p:nvSpPr>
            <p:spPr bwMode="auto">
              <a:xfrm>
                <a:off x="836613" y="1527175"/>
                <a:ext cx="80962" cy="80963"/>
              </a:xfrm>
              <a:custGeom>
                <a:avLst/>
                <a:gdLst>
                  <a:gd name="T0" fmla="*/ 51 w 51"/>
                  <a:gd name="T1" fmla="*/ 51 h 51"/>
                  <a:gd name="T2" fmla="*/ 0 w 51"/>
                  <a:gd name="T3" fmla="*/ 25 h 51"/>
                  <a:gd name="T4" fmla="*/ 51 w 51"/>
                  <a:gd name="T5" fmla="*/ 0 h 51"/>
                  <a:gd name="T6" fmla="*/ 51 w 51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51" y="51"/>
                    </a:moveTo>
                    <a:lnTo>
                      <a:pt x="0" y="25"/>
                    </a:lnTo>
                    <a:lnTo>
                      <a:pt x="51" y="0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2"/>
              <p:cNvSpPr>
                <a:spLocks/>
              </p:cNvSpPr>
              <p:nvPr/>
            </p:nvSpPr>
            <p:spPr bwMode="auto">
              <a:xfrm>
                <a:off x="3638550" y="1527175"/>
                <a:ext cx="80963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5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5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3"/>
              <p:cNvSpPr>
                <a:spLocks noChangeArrowheads="1"/>
              </p:cNvSpPr>
              <p:nvPr/>
            </p:nvSpPr>
            <p:spPr bwMode="auto">
              <a:xfrm>
                <a:off x="2278063" y="1303338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</a:t>
                </a:r>
                <a:endParaRPr lang="en-GB"/>
              </a:p>
            </p:txBody>
          </p:sp>
          <p:sp>
            <p:nvSpPr>
              <p:cNvPr id="27" name="Rectangle 44"/>
              <p:cNvSpPr>
                <a:spLocks noChangeArrowheads="1"/>
              </p:cNvSpPr>
              <p:nvPr/>
            </p:nvSpPr>
            <p:spPr bwMode="auto">
              <a:xfrm>
                <a:off x="533400" y="4495800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P</a:t>
                </a:r>
                <a:endParaRPr lang="en-GB"/>
              </a:p>
            </p:txBody>
          </p:sp>
          <p:sp>
            <p:nvSpPr>
              <p:cNvPr id="28" name="Rectangle 45"/>
              <p:cNvSpPr>
                <a:spLocks noChangeArrowheads="1"/>
              </p:cNvSpPr>
              <p:nvPr/>
            </p:nvSpPr>
            <p:spPr bwMode="auto">
              <a:xfrm>
                <a:off x="3810000" y="4343400"/>
                <a:ext cx="228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Q</a:t>
                </a:r>
                <a:endParaRPr lang="en-GB"/>
              </a:p>
            </p:txBody>
          </p:sp>
          <p:sp>
            <p:nvSpPr>
              <p:cNvPr id="29" name="Freeform 46"/>
              <p:cNvSpPr>
                <a:spLocks/>
              </p:cNvSpPr>
              <p:nvPr/>
            </p:nvSpPr>
            <p:spPr bwMode="auto">
              <a:xfrm>
                <a:off x="2133600" y="4513263"/>
                <a:ext cx="142875" cy="134937"/>
              </a:xfrm>
              <a:custGeom>
                <a:avLst/>
                <a:gdLst>
                  <a:gd name="T0" fmla="*/ 90 w 90"/>
                  <a:gd name="T1" fmla="*/ 45 h 85"/>
                  <a:gd name="T2" fmla="*/ 85 w 90"/>
                  <a:gd name="T3" fmla="*/ 20 h 85"/>
                  <a:gd name="T4" fmla="*/ 60 w 90"/>
                  <a:gd name="T5" fmla="*/ 0 h 85"/>
                  <a:gd name="T6" fmla="*/ 35 w 90"/>
                  <a:gd name="T7" fmla="*/ 0 h 85"/>
                  <a:gd name="T8" fmla="*/ 10 w 90"/>
                  <a:gd name="T9" fmla="*/ 20 h 85"/>
                  <a:gd name="T10" fmla="*/ 0 w 90"/>
                  <a:gd name="T11" fmla="*/ 45 h 85"/>
                  <a:gd name="T12" fmla="*/ 10 w 90"/>
                  <a:gd name="T13" fmla="*/ 70 h 85"/>
                  <a:gd name="T14" fmla="*/ 35 w 90"/>
                  <a:gd name="T15" fmla="*/ 85 h 85"/>
                  <a:gd name="T16" fmla="*/ 60 w 90"/>
                  <a:gd name="T17" fmla="*/ 85 h 85"/>
                  <a:gd name="T18" fmla="*/ 85 w 90"/>
                  <a:gd name="T19" fmla="*/ 70 h 85"/>
                  <a:gd name="T20" fmla="*/ 90 w 90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5"/>
                  <a:gd name="T35" fmla="*/ 90 w 90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5">
                    <a:moveTo>
                      <a:pt x="90" y="45"/>
                    </a:moveTo>
                    <a:lnTo>
                      <a:pt x="85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5" y="70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47"/>
              <p:cNvSpPr>
                <a:spLocks/>
              </p:cNvSpPr>
              <p:nvPr/>
            </p:nvSpPr>
            <p:spPr bwMode="auto">
              <a:xfrm>
                <a:off x="715963" y="4513263"/>
                <a:ext cx="144462" cy="134937"/>
              </a:xfrm>
              <a:custGeom>
                <a:avLst/>
                <a:gdLst>
                  <a:gd name="T0" fmla="*/ 91 w 91"/>
                  <a:gd name="T1" fmla="*/ 45 h 85"/>
                  <a:gd name="T2" fmla="*/ 86 w 91"/>
                  <a:gd name="T3" fmla="*/ 20 h 85"/>
                  <a:gd name="T4" fmla="*/ 60 w 91"/>
                  <a:gd name="T5" fmla="*/ 0 h 85"/>
                  <a:gd name="T6" fmla="*/ 35 w 91"/>
                  <a:gd name="T7" fmla="*/ 0 h 85"/>
                  <a:gd name="T8" fmla="*/ 10 w 91"/>
                  <a:gd name="T9" fmla="*/ 20 h 85"/>
                  <a:gd name="T10" fmla="*/ 0 w 91"/>
                  <a:gd name="T11" fmla="*/ 45 h 85"/>
                  <a:gd name="T12" fmla="*/ 10 w 91"/>
                  <a:gd name="T13" fmla="*/ 70 h 85"/>
                  <a:gd name="T14" fmla="*/ 35 w 91"/>
                  <a:gd name="T15" fmla="*/ 85 h 85"/>
                  <a:gd name="T16" fmla="*/ 60 w 91"/>
                  <a:gd name="T17" fmla="*/ 85 h 85"/>
                  <a:gd name="T18" fmla="*/ 86 w 91"/>
                  <a:gd name="T19" fmla="*/ 70 h 85"/>
                  <a:gd name="T20" fmla="*/ 91 w 91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5"/>
                  <a:gd name="T35" fmla="*/ 91 w 91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5">
                    <a:moveTo>
                      <a:pt x="91" y="45"/>
                    </a:moveTo>
                    <a:lnTo>
                      <a:pt x="86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6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48"/>
              <p:cNvSpPr>
                <a:spLocks/>
              </p:cNvSpPr>
              <p:nvPr/>
            </p:nvSpPr>
            <p:spPr bwMode="auto">
              <a:xfrm>
                <a:off x="3614738" y="4513263"/>
                <a:ext cx="119062" cy="134937"/>
              </a:xfrm>
              <a:custGeom>
                <a:avLst/>
                <a:gdLst>
                  <a:gd name="T0" fmla="*/ 75 w 75"/>
                  <a:gd name="T1" fmla="*/ 45 h 85"/>
                  <a:gd name="T2" fmla="*/ 65 w 75"/>
                  <a:gd name="T3" fmla="*/ 20 h 85"/>
                  <a:gd name="T4" fmla="*/ 50 w 75"/>
                  <a:gd name="T5" fmla="*/ 0 h 85"/>
                  <a:gd name="T6" fmla="*/ 25 w 75"/>
                  <a:gd name="T7" fmla="*/ 0 h 85"/>
                  <a:gd name="T8" fmla="*/ 10 w 75"/>
                  <a:gd name="T9" fmla="*/ 20 h 85"/>
                  <a:gd name="T10" fmla="*/ 0 w 75"/>
                  <a:gd name="T11" fmla="*/ 45 h 85"/>
                  <a:gd name="T12" fmla="*/ 10 w 75"/>
                  <a:gd name="T13" fmla="*/ 70 h 85"/>
                  <a:gd name="T14" fmla="*/ 25 w 75"/>
                  <a:gd name="T15" fmla="*/ 85 h 85"/>
                  <a:gd name="T16" fmla="*/ 50 w 75"/>
                  <a:gd name="T17" fmla="*/ 85 h 85"/>
                  <a:gd name="T18" fmla="*/ 65 w 75"/>
                  <a:gd name="T19" fmla="*/ 70 h 85"/>
                  <a:gd name="T20" fmla="*/ 75 w 75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5"/>
                  <a:gd name="T34" fmla="*/ 0 h 85"/>
                  <a:gd name="T35" fmla="*/ 75 w 75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5" h="85">
                    <a:moveTo>
                      <a:pt x="75" y="45"/>
                    </a:moveTo>
                    <a:lnTo>
                      <a:pt x="65" y="20"/>
                    </a:lnTo>
                    <a:lnTo>
                      <a:pt x="50" y="0"/>
                    </a:lnTo>
                    <a:lnTo>
                      <a:pt x="2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25" y="85"/>
                    </a:lnTo>
                    <a:lnTo>
                      <a:pt x="50" y="85"/>
                    </a:lnTo>
                    <a:lnTo>
                      <a:pt x="65" y="70"/>
                    </a:lnTo>
                    <a:lnTo>
                      <a:pt x="75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49"/>
              <p:cNvSpPr>
                <a:spLocks/>
              </p:cNvSpPr>
              <p:nvPr/>
            </p:nvSpPr>
            <p:spPr bwMode="auto">
              <a:xfrm>
                <a:off x="1484313" y="4513263"/>
                <a:ext cx="144462" cy="134937"/>
              </a:xfrm>
              <a:custGeom>
                <a:avLst/>
                <a:gdLst>
                  <a:gd name="T0" fmla="*/ 91 w 91"/>
                  <a:gd name="T1" fmla="*/ 45 h 85"/>
                  <a:gd name="T2" fmla="*/ 86 w 91"/>
                  <a:gd name="T3" fmla="*/ 20 h 85"/>
                  <a:gd name="T4" fmla="*/ 61 w 91"/>
                  <a:gd name="T5" fmla="*/ 0 h 85"/>
                  <a:gd name="T6" fmla="*/ 35 w 91"/>
                  <a:gd name="T7" fmla="*/ 0 h 85"/>
                  <a:gd name="T8" fmla="*/ 10 w 91"/>
                  <a:gd name="T9" fmla="*/ 20 h 85"/>
                  <a:gd name="T10" fmla="*/ 0 w 91"/>
                  <a:gd name="T11" fmla="*/ 45 h 85"/>
                  <a:gd name="T12" fmla="*/ 10 w 91"/>
                  <a:gd name="T13" fmla="*/ 70 h 85"/>
                  <a:gd name="T14" fmla="*/ 35 w 91"/>
                  <a:gd name="T15" fmla="*/ 85 h 85"/>
                  <a:gd name="T16" fmla="*/ 61 w 91"/>
                  <a:gd name="T17" fmla="*/ 85 h 85"/>
                  <a:gd name="T18" fmla="*/ 86 w 91"/>
                  <a:gd name="T19" fmla="*/ 70 h 85"/>
                  <a:gd name="T20" fmla="*/ 91 w 91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5"/>
                  <a:gd name="T35" fmla="*/ 91 w 91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5">
                    <a:moveTo>
                      <a:pt x="91" y="45"/>
                    </a:moveTo>
                    <a:lnTo>
                      <a:pt x="86" y="20"/>
                    </a:lnTo>
                    <a:lnTo>
                      <a:pt x="61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1" y="85"/>
                    </a:lnTo>
                    <a:lnTo>
                      <a:pt x="86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50"/>
              <p:cNvSpPr>
                <a:spLocks/>
              </p:cNvSpPr>
              <p:nvPr/>
            </p:nvSpPr>
            <p:spPr bwMode="auto">
              <a:xfrm>
                <a:off x="2878138" y="4513263"/>
                <a:ext cx="142875" cy="134937"/>
              </a:xfrm>
              <a:custGeom>
                <a:avLst/>
                <a:gdLst>
                  <a:gd name="T0" fmla="*/ 90 w 90"/>
                  <a:gd name="T1" fmla="*/ 45 h 85"/>
                  <a:gd name="T2" fmla="*/ 85 w 90"/>
                  <a:gd name="T3" fmla="*/ 20 h 85"/>
                  <a:gd name="T4" fmla="*/ 60 w 90"/>
                  <a:gd name="T5" fmla="*/ 0 h 85"/>
                  <a:gd name="T6" fmla="*/ 35 w 90"/>
                  <a:gd name="T7" fmla="*/ 0 h 85"/>
                  <a:gd name="T8" fmla="*/ 10 w 90"/>
                  <a:gd name="T9" fmla="*/ 20 h 85"/>
                  <a:gd name="T10" fmla="*/ 0 w 90"/>
                  <a:gd name="T11" fmla="*/ 45 h 85"/>
                  <a:gd name="T12" fmla="*/ 10 w 90"/>
                  <a:gd name="T13" fmla="*/ 70 h 85"/>
                  <a:gd name="T14" fmla="*/ 35 w 90"/>
                  <a:gd name="T15" fmla="*/ 85 h 85"/>
                  <a:gd name="T16" fmla="*/ 60 w 90"/>
                  <a:gd name="T17" fmla="*/ 85 h 85"/>
                  <a:gd name="T18" fmla="*/ 85 w 90"/>
                  <a:gd name="T19" fmla="*/ 70 h 85"/>
                  <a:gd name="T20" fmla="*/ 90 w 90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5"/>
                  <a:gd name="T35" fmla="*/ 90 w 90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5">
                    <a:moveTo>
                      <a:pt x="90" y="45"/>
                    </a:moveTo>
                    <a:lnTo>
                      <a:pt x="85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5" y="70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51"/>
              <p:cNvSpPr>
                <a:spLocks noChangeShapeType="1"/>
              </p:cNvSpPr>
              <p:nvPr/>
            </p:nvSpPr>
            <p:spPr bwMode="auto">
              <a:xfrm>
                <a:off x="787400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52"/>
              <p:cNvSpPr>
                <a:spLocks/>
              </p:cNvSpPr>
              <p:nvPr/>
            </p:nvSpPr>
            <p:spPr bwMode="auto">
              <a:xfrm>
                <a:off x="1531938" y="4537075"/>
                <a:ext cx="96837" cy="95250"/>
              </a:xfrm>
              <a:custGeom>
                <a:avLst/>
                <a:gdLst>
                  <a:gd name="T0" fmla="*/ 0 w 61"/>
                  <a:gd name="T1" fmla="*/ 0 h 60"/>
                  <a:gd name="T2" fmla="*/ 61 w 61"/>
                  <a:gd name="T3" fmla="*/ 30 h 60"/>
                  <a:gd name="T4" fmla="*/ 0 w 61"/>
                  <a:gd name="T5" fmla="*/ 60 h 60"/>
                  <a:gd name="T6" fmla="*/ 0 w 61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0"/>
                  <a:gd name="T14" fmla="*/ 61 w 61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0">
                    <a:moveTo>
                      <a:pt x="0" y="0"/>
                    </a:moveTo>
                    <a:lnTo>
                      <a:pt x="61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53"/>
              <p:cNvSpPr>
                <a:spLocks noChangeShapeType="1"/>
              </p:cNvSpPr>
              <p:nvPr/>
            </p:nvSpPr>
            <p:spPr bwMode="auto">
              <a:xfrm>
                <a:off x="1460500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54"/>
              <p:cNvSpPr>
                <a:spLocks/>
              </p:cNvSpPr>
              <p:nvPr/>
            </p:nvSpPr>
            <p:spPr bwMode="auto">
              <a:xfrm>
                <a:off x="2205038" y="4537075"/>
                <a:ext cx="95250" cy="95250"/>
              </a:xfrm>
              <a:custGeom>
                <a:avLst/>
                <a:gdLst>
                  <a:gd name="T0" fmla="*/ 0 w 60"/>
                  <a:gd name="T1" fmla="*/ 0 h 60"/>
                  <a:gd name="T2" fmla="*/ 60 w 60"/>
                  <a:gd name="T3" fmla="*/ 30 h 60"/>
                  <a:gd name="T4" fmla="*/ 0 w 60"/>
                  <a:gd name="T5" fmla="*/ 60 h 60"/>
                  <a:gd name="T6" fmla="*/ 0 w 6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60"/>
                  <a:gd name="T14" fmla="*/ 60 w 6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60">
                    <a:moveTo>
                      <a:pt x="0" y="0"/>
                    </a:moveTo>
                    <a:lnTo>
                      <a:pt x="60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55"/>
              <p:cNvSpPr>
                <a:spLocks noChangeShapeType="1"/>
              </p:cNvSpPr>
              <p:nvPr/>
            </p:nvSpPr>
            <p:spPr bwMode="auto">
              <a:xfrm>
                <a:off x="2852738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3597275" y="4537075"/>
                <a:ext cx="96838" cy="95250"/>
              </a:xfrm>
              <a:custGeom>
                <a:avLst/>
                <a:gdLst>
                  <a:gd name="T0" fmla="*/ 0 w 61"/>
                  <a:gd name="T1" fmla="*/ 0 h 60"/>
                  <a:gd name="T2" fmla="*/ 61 w 61"/>
                  <a:gd name="T3" fmla="*/ 30 h 60"/>
                  <a:gd name="T4" fmla="*/ 0 w 61"/>
                  <a:gd name="T5" fmla="*/ 60 h 60"/>
                  <a:gd name="T6" fmla="*/ 0 w 61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0"/>
                  <a:gd name="T14" fmla="*/ 61 w 61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0">
                    <a:moveTo>
                      <a:pt x="0" y="0"/>
                    </a:moveTo>
                    <a:lnTo>
                      <a:pt x="61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57"/>
              <p:cNvSpPr>
                <a:spLocks noChangeShapeType="1"/>
              </p:cNvSpPr>
              <p:nvPr/>
            </p:nvSpPr>
            <p:spPr bwMode="auto">
              <a:xfrm>
                <a:off x="2149475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58"/>
              <p:cNvSpPr>
                <a:spLocks/>
              </p:cNvSpPr>
              <p:nvPr/>
            </p:nvSpPr>
            <p:spPr bwMode="auto">
              <a:xfrm>
                <a:off x="2886075" y="4537075"/>
                <a:ext cx="103188" cy="95250"/>
              </a:xfrm>
              <a:custGeom>
                <a:avLst/>
                <a:gdLst>
                  <a:gd name="T0" fmla="*/ 0 w 65"/>
                  <a:gd name="T1" fmla="*/ 0 h 60"/>
                  <a:gd name="T2" fmla="*/ 65 w 65"/>
                  <a:gd name="T3" fmla="*/ 30 h 60"/>
                  <a:gd name="T4" fmla="*/ 0 w 65"/>
                  <a:gd name="T5" fmla="*/ 60 h 60"/>
                  <a:gd name="T6" fmla="*/ 0 w 65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"/>
                  <a:gd name="T13" fmla="*/ 0 h 60"/>
                  <a:gd name="T14" fmla="*/ 65 w 65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" h="60">
                    <a:moveTo>
                      <a:pt x="0" y="0"/>
                    </a:moveTo>
                    <a:lnTo>
                      <a:pt x="65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59"/>
              <p:cNvSpPr>
                <a:spLocks noChangeShapeType="1"/>
              </p:cNvSpPr>
              <p:nvPr/>
            </p:nvSpPr>
            <p:spPr bwMode="auto">
              <a:xfrm>
                <a:off x="838200" y="4724400"/>
                <a:ext cx="681038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784225" y="4686300"/>
                <a:ext cx="80963" cy="80963"/>
              </a:xfrm>
              <a:custGeom>
                <a:avLst/>
                <a:gdLst>
                  <a:gd name="T0" fmla="*/ 51 w 51"/>
                  <a:gd name="T1" fmla="*/ 51 h 51"/>
                  <a:gd name="T2" fmla="*/ 0 w 51"/>
                  <a:gd name="T3" fmla="*/ 25 h 51"/>
                  <a:gd name="T4" fmla="*/ 51 w 51"/>
                  <a:gd name="T5" fmla="*/ 0 h 51"/>
                  <a:gd name="T6" fmla="*/ 51 w 51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51" y="51"/>
                    </a:moveTo>
                    <a:lnTo>
                      <a:pt x="0" y="25"/>
                    </a:lnTo>
                    <a:lnTo>
                      <a:pt x="51" y="0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1520825" y="4686300"/>
                <a:ext cx="79375" cy="80963"/>
              </a:xfrm>
              <a:custGeom>
                <a:avLst/>
                <a:gdLst>
                  <a:gd name="T0" fmla="*/ 0 w 50"/>
                  <a:gd name="T1" fmla="*/ 0 h 51"/>
                  <a:gd name="T2" fmla="*/ 50 w 50"/>
                  <a:gd name="T3" fmla="*/ 25 h 51"/>
                  <a:gd name="T4" fmla="*/ 0 w 50"/>
                  <a:gd name="T5" fmla="*/ 51 h 51"/>
                  <a:gd name="T6" fmla="*/ 0 w 50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0" y="0"/>
                    </a:moveTo>
                    <a:lnTo>
                      <a:pt x="50" y="25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62"/>
              <p:cNvSpPr>
                <a:spLocks noChangeArrowheads="1"/>
              </p:cNvSpPr>
              <p:nvPr/>
            </p:nvSpPr>
            <p:spPr bwMode="auto">
              <a:xfrm>
                <a:off x="1066800" y="4800600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d/</a:t>
                </a:r>
                <a:endParaRPr lang="en-GB"/>
              </a:p>
            </p:txBody>
          </p:sp>
          <p:sp>
            <p:nvSpPr>
              <p:cNvPr id="46" name="Rectangle 63"/>
              <p:cNvSpPr>
                <a:spLocks noChangeArrowheads="1"/>
              </p:cNvSpPr>
              <p:nvPr/>
            </p:nvSpPr>
            <p:spPr bwMode="auto">
              <a:xfrm>
                <a:off x="1277938" y="479266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4</a:t>
                </a:r>
                <a:endParaRPr lang="en-GB"/>
              </a:p>
            </p:txBody>
          </p:sp>
          <p:sp>
            <p:nvSpPr>
              <p:cNvPr id="47" name="Rectangle 64"/>
              <p:cNvSpPr>
                <a:spLocks noChangeArrowheads="1"/>
              </p:cNvSpPr>
              <p:nvPr/>
            </p:nvSpPr>
            <p:spPr bwMode="auto">
              <a:xfrm>
                <a:off x="2852738" y="4095750"/>
                <a:ext cx="176212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Y</a:t>
                </a:r>
                <a:endParaRPr lang="en-GB"/>
              </a:p>
            </p:txBody>
          </p:sp>
          <p:sp>
            <p:nvSpPr>
              <p:cNvPr id="48" name="Rectangle 65"/>
              <p:cNvSpPr>
                <a:spLocks noChangeArrowheads="1"/>
              </p:cNvSpPr>
              <p:nvPr/>
            </p:nvSpPr>
            <p:spPr bwMode="auto">
              <a:xfrm>
                <a:off x="1428750" y="4095750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X</a:t>
                </a:r>
                <a:endParaRPr lang="en-GB"/>
              </a:p>
            </p:txBody>
          </p:sp>
          <p:sp>
            <p:nvSpPr>
              <p:cNvPr id="49" name="Rectangle 66"/>
              <p:cNvSpPr>
                <a:spLocks noChangeArrowheads="1"/>
              </p:cNvSpPr>
              <p:nvPr/>
            </p:nvSpPr>
            <p:spPr bwMode="auto">
              <a:xfrm>
                <a:off x="2076450" y="4095750"/>
                <a:ext cx="176213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Z</a:t>
                </a:r>
                <a:endParaRPr lang="en-GB"/>
              </a:p>
            </p:txBody>
          </p:sp>
          <p:sp>
            <p:nvSpPr>
              <p:cNvPr id="50" name="Line 67"/>
              <p:cNvSpPr>
                <a:spLocks noChangeShapeType="1"/>
              </p:cNvSpPr>
              <p:nvPr/>
            </p:nvSpPr>
            <p:spPr bwMode="auto">
              <a:xfrm>
                <a:off x="815975" y="2525713"/>
                <a:ext cx="130492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68"/>
              <p:cNvSpPr>
                <a:spLocks/>
              </p:cNvSpPr>
              <p:nvPr/>
            </p:nvSpPr>
            <p:spPr bwMode="auto">
              <a:xfrm>
                <a:off x="2112963" y="2478088"/>
                <a:ext cx="96837" cy="96837"/>
              </a:xfrm>
              <a:custGeom>
                <a:avLst/>
                <a:gdLst>
                  <a:gd name="T0" fmla="*/ 0 w 61"/>
                  <a:gd name="T1" fmla="*/ 0 h 61"/>
                  <a:gd name="T2" fmla="*/ 61 w 61"/>
                  <a:gd name="T3" fmla="*/ 30 h 61"/>
                  <a:gd name="T4" fmla="*/ 0 w 61"/>
                  <a:gd name="T5" fmla="*/ 61 h 61"/>
                  <a:gd name="T6" fmla="*/ 0 w 61"/>
                  <a:gd name="T7" fmla="*/ 0 h 6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1"/>
                  <a:gd name="T14" fmla="*/ 61 w 61"/>
                  <a:gd name="T15" fmla="*/ 61 h 6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1">
                    <a:moveTo>
                      <a:pt x="0" y="0"/>
                    </a:moveTo>
                    <a:lnTo>
                      <a:pt x="61" y="30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69"/>
              <p:cNvSpPr>
                <a:spLocks noChangeArrowheads="1"/>
              </p:cNvSpPr>
              <p:nvPr/>
            </p:nvSpPr>
            <p:spPr bwMode="auto">
              <a:xfrm>
                <a:off x="544513" y="2325688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P</a:t>
                </a:r>
                <a:endParaRPr lang="en-GB"/>
              </a:p>
            </p:txBody>
          </p:sp>
          <p:sp>
            <p:nvSpPr>
              <p:cNvPr id="53" name="Rectangle 70"/>
              <p:cNvSpPr>
                <a:spLocks noChangeArrowheads="1"/>
              </p:cNvSpPr>
              <p:nvPr/>
            </p:nvSpPr>
            <p:spPr bwMode="auto">
              <a:xfrm>
                <a:off x="3810000" y="2325688"/>
                <a:ext cx="228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Q</a:t>
                </a:r>
                <a:endParaRPr lang="en-GB"/>
              </a:p>
            </p:txBody>
          </p:sp>
          <p:sp>
            <p:nvSpPr>
              <p:cNvPr id="54" name="Rectangle 71"/>
              <p:cNvSpPr>
                <a:spLocks noChangeArrowheads="1"/>
              </p:cNvSpPr>
              <p:nvPr/>
            </p:nvSpPr>
            <p:spPr bwMode="auto">
              <a:xfrm>
                <a:off x="2233613" y="2133600"/>
                <a:ext cx="176212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Z</a:t>
                </a:r>
                <a:endParaRPr lang="en-GB"/>
              </a:p>
            </p:txBody>
          </p:sp>
          <p:sp>
            <p:nvSpPr>
              <p:cNvPr id="55" name="Freeform 72"/>
              <p:cNvSpPr>
                <a:spLocks/>
              </p:cNvSpPr>
              <p:nvPr/>
            </p:nvSpPr>
            <p:spPr bwMode="auto">
              <a:xfrm>
                <a:off x="2209800" y="2454275"/>
                <a:ext cx="142875" cy="136525"/>
              </a:xfrm>
              <a:custGeom>
                <a:avLst/>
                <a:gdLst>
                  <a:gd name="T0" fmla="*/ 90 w 90"/>
                  <a:gd name="T1" fmla="*/ 45 h 86"/>
                  <a:gd name="T2" fmla="*/ 85 w 90"/>
                  <a:gd name="T3" fmla="*/ 15 h 86"/>
                  <a:gd name="T4" fmla="*/ 60 w 90"/>
                  <a:gd name="T5" fmla="*/ 0 h 86"/>
                  <a:gd name="T6" fmla="*/ 30 w 90"/>
                  <a:gd name="T7" fmla="*/ 0 h 86"/>
                  <a:gd name="T8" fmla="*/ 10 w 90"/>
                  <a:gd name="T9" fmla="*/ 15 h 86"/>
                  <a:gd name="T10" fmla="*/ 0 w 90"/>
                  <a:gd name="T11" fmla="*/ 45 h 86"/>
                  <a:gd name="T12" fmla="*/ 10 w 90"/>
                  <a:gd name="T13" fmla="*/ 71 h 86"/>
                  <a:gd name="T14" fmla="*/ 30 w 90"/>
                  <a:gd name="T15" fmla="*/ 86 h 86"/>
                  <a:gd name="T16" fmla="*/ 60 w 90"/>
                  <a:gd name="T17" fmla="*/ 86 h 86"/>
                  <a:gd name="T18" fmla="*/ 85 w 90"/>
                  <a:gd name="T19" fmla="*/ 71 h 86"/>
                  <a:gd name="T20" fmla="*/ 90 w 90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6"/>
                  <a:gd name="T35" fmla="*/ 90 w 90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6">
                    <a:moveTo>
                      <a:pt x="90" y="45"/>
                    </a:moveTo>
                    <a:lnTo>
                      <a:pt x="85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5" y="71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73"/>
              <p:cNvSpPr>
                <a:spLocks/>
              </p:cNvSpPr>
              <p:nvPr/>
            </p:nvSpPr>
            <p:spPr bwMode="auto">
              <a:xfrm>
                <a:off x="744538" y="2454275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6 w 91"/>
                  <a:gd name="T3" fmla="*/ 15 h 86"/>
                  <a:gd name="T4" fmla="*/ 60 w 91"/>
                  <a:gd name="T5" fmla="*/ 0 h 86"/>
                  <a:gd name="T6" fmla="*/ 30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1 h 86"/>
                  <a:gd name="T14" fmla="*/ 30 w 91"/>
                  <a:gd name="T15" fmla="*/ 86 h 86"/>
                  <a:gd name="T16" fmla="*/ 60 w 91"/>
                  <a:gd name="T17" fmla="*/ 86 h 86"/>
                  <a:gd name="T18" fmla="*/ 86 w 91"/>
                  <a:gd name="T19" fmla="*/ 71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6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6" y="71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74"/>
              <p:cNvSpPr>
                <a:spLocks/>
              </p:cNvSpPr>
              <p:nvPr/>
            </p:nvSpPr>
            <p:spPr bwMode="auto">
              <a:xfrm>
                <a:off x="3649663" y="2454275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6 w 91"/>
                  <a:gd name="T3" fmla="*/ 15 h 86"/>
                  <a:gd name="T4" fmla="*/ 61 w 91"/>
                  <a:gd name="T5" fmla="*/ 0 h 86"/>
                  <a:gd name="T6" fmla="*/ 31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1 h 86"/>
                  <a:gd name="T14" fmla="*/ 31 w 91"/>
                  <a:gd name="T15" fmla="*/ 86 h 86"/>
                  <a:gd name="T16" fmla="*/ 61 w 91"/>
                  <a:gd name="T17" fmla="*/ 86 h 86"/>
                  <a:gd name="T18" fmla="*/ 86 w 91"/>
                  <a:gd name="T19" fmla="*/ 71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6" y="15"/>
                    </a:lnTo>
                    <a:lnTo>
                      <a:pt x="61" y="0"/>
                    </a:lnTo>
                    <a:lnTo>
                      <a:pt x="31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1" y="86"/>
                    </a:lnTo>
                    <a:lnTo>
                      <a:pt x="61" y="86"/>
                    </a:lnTo>
                    <a:lnTo>
                      <a:pt x="86" y="71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75"/>
              <p:cNvSpPr>
                <a:spLocks noChangeShapeType="1"/>
              </p:cNvSpPr>
              <p:nvPr/>
            </p:nvSpPr>
            <p:spPr bwMode="auto">
              <a:xfrm flipV="1">
                <a:off x="2209800" y="2527300"/>
                <a:ext cx="137160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" name="Freeform 76"/>
              <p:cNvSpPr>
                <a:spLocks/>
              </p:cNvSpPr>
              <p:nvPr/>
            </p:nvSpPr>
            <p:spPr bwMode="auto">
              <a:xfrm>
                <a:off x="3554413" y="2466975"/>
                <a:ext cx="103187" cy="96838"/>
              </a:xfrm>
              <a:custGeom>
                <a:avLst/>
                <a:gdLst>
                  <a:gd name="T0" fmla="*/ 0 w 65"/>
                  <a:gd name="T1" fmla="*/ 0 h 61"/>
                  <a:gd name="T2" fmla="*/ 65 w 65"/>
                  <a:gd name="T3" fmla="*/ 30 h 61"/>
                  <a:gd name="T4" fmla="*/ 0 w 65"/>
                  <a:gd name="T5" fmla="*/ 61 h 61"/>
                  <a:gd name="T6" fmla="*/ 0 w 65"/>
                  <a:gd name="T7" fmla="*/ 0 h 6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"/>
                  <a:gd name="T13" fmla="*/ 0 h 61"/>
                  <a:gd name="T14" fmla="*/ 65 w 65"/>
                  <a:gd name="T15" fmla="*/ 61 h 6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" h="61">
                    <a:moveTo>
                      <a:pt x="0" y="0"/>
                    </a:moveTo>
                    <a:lnTo>
                      <a:pt x="65" y="30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77"/>
              <p:cNvSpPr>
                <a:spLocks noChangeShapeType="1"/>
              </p:cNvSpPr>
              <p:nvPr/>
            </p:nvSpPr>
            <p:spPr bwMode="auto">
              <a:xfrm>
                <a:off x="839788" y="2911475"/>
                <a:ext cx="1354137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Freeform 78"/>
              <p:cNvSpPr>
                <a:spLocks/>
              </p:cNvSpPr>
              <p:nvPr/>
            </p:nvSpPr>
            <p:spPr bwMode="auto">
              <a:xfrm>
                <a:off x="768350" y="2870200"/>
                <a:ext cx="79375" cy="80963"/>
              </a:xfrm>
              <a:custGeom>
                <a:avLst/>
                <a:gdLst>
                  <a:gd name="T0" fmla="*/ 50 w 50"/>
                  <a:gd name="T1" fmla="*/ 51 h 51"/>
                  <a:gd name="T2" fmla="*/ 0 w 50"/>
                  <a:gd name="T3" fmla="*/ 26 h 51"/>
                  <a:gd name="T4" fmla="*/ 50 w 50"/>
                  <a:gd name="T5" fmla="*/ 0 h 51"/>
                  <a:gd name="T6" fmla="*/ 50 w 50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50" y="51"/>
                    </a:moveTo>
                    <a:lnTo>
                      <a:pt x="0" y="26"/>
                    </a:lnTo>
                    <a:lnTo>
                      <a:pt x="50" y="0"/>
                    </a:lnTo>
                    <a:lnTo>
                      <a:pt x="50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79"/>
              <p:cNvSpPr>
                <a:spLocks/>
              </p:cNvSpPr>
              <p:nvPr/>
            </p:nvSpPr>
            <p:spPr bwMode="auto">
              <a:xfrm>
                <a:off x="2176463" y="2870200"/>
                <a:ext cx="80962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6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6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80"/>
              <p:cNvSpPr>
                <a:spLocks noChangeArrowheads="1"/>
              </p:cNvSpPr>
              <p:nvPr/>
            </p:nvSpPr>
            <p:spPr bwMode="auto">
              <a:xfrm>
                <a:off x="1352550" y="2606675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 dirty="0">
                    <a:solidFill>
                      <a:srgbClr val="000000"/>
                    </a:solidFill>
                  </a:rPr>
                  <a:t>d/</a:t>
                </a:r>
                <a:endParaRPr lang="en-GB" dirty="0"/>
              </a:p>
            </p:txBody>
          </p:sp>
          <p:sp>
            <p:nvSpPr>
              <p:cNvPr id="64" name="Rectangle 81"/>
              <p:cNvSpPr>
                <a:spLocks noChangeArrowheads="1"/>
              </p:cNvSpPr>
              <p:nvPr/>
            </p:nvSpPr>
            <p:spPr bwMode="auto">
              <a:xfrm>
                <a:off x="1552575" y="261461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2</a:t>
                </a:r>
                <a:endParaRPr lang="en-GB"/>
              </a:p>
            </p:txBody>
          </p:sp>
          <p:sp>
            <p:nvSpPr>
              <p:cNvPr id="65" name="Freeform 82"/>
              <p:cNvSpPr>
                <a:spLocks/>
              </p:cNvSpPr>
              <p:nvPr/>
            </p:nvSpPr>
            <p:spPr bwMode="auto">
              <a:xfrm>
                <a:off x="2257425" y="2870200"/>
                <a:ext cx="79375" cy="80963"/>
              </a:xfrm>
              <a:custGeom>
                <a:avLst/>
                <a:gdLst>
                  <a:gd name="T0" fmla="*/ 50 w 50"/>
                  <a:gd name="T1" fmla="*/ 51 h 51"/>
                  <a:gd name="T2" fmla="*/ 0 w 50"/>
                  <a:gd name="T3" fmla="*/ 26 h 51"/>
                  <a:gd name="T4" fmla="*/ 50 w 50"/>
                  <a:gd name="T5" fmla="*/ 0 h 51"/>
                  <a:gd name="T6" fmla="*/ 50 w 50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50" y="51"/>
                    </a:moveTo>
                    <a:lnTo>
                      <a:pt x="0" y="26"/>
                    </a:lnTo>
                    <a:lnTo>
                      <a:pt x="50" y="0"/>
                    </a:lnTo>
                    <a:lnTo>
                      <a:pt x="50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83"/>
              <p:cNvSpPr>
                <a:spLocks/>
              </p:cNvSpPr>
              <p:nvPr/>
            </p:nvSpPr>
            <p:spPr bwMode="auto">
              <a:xfrm>
                <a:off x="3617913" y="2870200"/>
                <a:ext cx="80962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6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6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84"/>
              <p:cNvSpPr>
                <a:spLocks noChangeArrowheads="1"/>
              </p:cNvSpPr>
              <p:nvPr/>
            </p:nvSpPr>
            <p:spPr bwMode="auto">
              <a:xfrm>
                <a:off x="2841625" y="2606675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d/</a:t>
                </a:r>
                <a:endParaRPr lang="en-GB"/>
              </a:p>
            </p:txBody>
          </p:sp>
          <p:sp>
            <p:nvSpPr>
              <p:cNvPr id="68" name="Rectangle 85"/>
              <p:cNvSpPr>
                <a:spLocks noChangeArrowheads="1"/>
              </p:cNvSpPr>
              <p:nvPr/>
            </p:nvSpPr>
            <p:spPr bwMode="auto">
              <a:xfrm>
                <a:off x="3041650" y="261461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2</a:t>
                </a:r>
                <a:endParaRPr lang="en-GB"/>
              </a:p>
            </p:txBody>
          </p:sp>
          <p:sp>
            <p:nvSpPr>
              <p:cNvPr id="69" name="Line 86"/>
              <p:cNvSpPr>
                <a:spLocks noChangeShapeType="1"/>
              </p:cNvSpPr>
              <p:nvPr/>
            </p:nvSpPr>
            <p:spPr bwMode="auto">
              <a:xfrm>
                <a:off x="2286000" y="2908300"/>
                <a:ext cx="1354138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304800" y="5264150"/>
              <a:ext cx="4114800" cy="646331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rgbClr val="33CC33"/>
                  </a:solidFill>
                </a:rPr>
                <a:t>Single-hop and multiple hop transmission between </a:t>
              </a:r>
              <a:r>
                <a:rPr lang="en-US" i="1" dirty="0">
                  <a:solidFill>
                    <a:srgbClr val="33CC33"/>
                  </a:solidFill>
                </a:rPr>
                <a:t>P</a:t>
              </a:r>
              <a:r>
                <a:rPr lang="en-US" dirty="0">
                  <a:solidFill>
                    <a:srgbClr val="33CC33"/>
                  </a:solidFill>
                </a:rPr>
                <a:t> and </a:t>
              </a:r>
              <a:r>
                <a:rPr lang="en-US" i="1" dirty="0">
                  <a:solidFill>
                    <a:srgbClr val="33CC33"/>
                  </a:solidFill>
                </a:rPr>
                <a:t>Q</a:t>
              </a:r>
              <a:endParaRPr lang="en-GB" i="1" dirty="0"/>
            </a:p>
          </p:txBody>
        </p:sp>
      </p:grp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5508104" y="1149753"/>
            <a:ext cx="345638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IE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C</a:t>
            </a:r>
            <a:r>
              <a:rPr kumimoji="0" lang="en-IE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log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2 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(1 + 10</a:t>
            </a:r>
            <a:r>
              <a:rPr kumimoji="0" lang="en-IE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(0.1</a:t>
            </a:r>
            <a:r>
              <a:rPr lang="en-IE" sz="2400" baseline="50000" dirty="0" smtClean="0">
                <a:latin typeface="Times" pitchFamily="18" charset="0"/>
                <a:ea typeface="Calibri" pitchFamily="34" charset="0"/>
                <a:cs typeface="Times" pitchFamily="18" charset="0"/>
              </a:rPr>
              <a:t>γ</a:t>
            </a:r>
            <a:r>
              <a:rPr kumimoji="0" lang="en-IE" sz="2400" b="0" i="0" u="none" strike="noStrike" cap="none" normalizeH="0" baseline="2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where γ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R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− N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O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dB</a:t>
            </a: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ea typeface="Calibri" pitchFamily="34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R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T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− L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dB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ea typeface="Calibri" pitchFamily="34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L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k</a:t>
            </a:r>
            <a:r>
              <a:rPr kumimoji="0" lang="en-IE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+ 10</a:t>
            </a: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α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log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10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</a:t>
            </a:r>
            <a:r>
              <a:rPr kumimoji="0" lang="en-IE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d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 dB </a:t>
            </a: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84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7744" y="260648"/>
            <a:ext cx="562696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b="1" dirty="0" smtClean="0"/>
              <a:t>Two-Hop Cellular System</a:t>
            </a:r>
          </a:p>
        </p:txBody>
      </p:sp>
      <p:graphicFrame>
        <p:nvGraphicFramePr>
          <p:cNvPr id="160780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0" y="908720"/>
          <a:ext cx="6172200" cy="521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Visio" r:id="rId4" imgW="9078635" imgH="7672626" progId="Visio.Drawing.11">
                  <p:embed/>
                </p:oleObj>
              </mc:Choice>
              <mc:Fallback>
                <p:oleObj name="Visio" r:id="rId4" imgW="9078635" imgH="76726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08720"/>
                        <a:ext cx="6172200" cy="5214937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27984" y="3861048"/>
            <a:ext cx="288032" cy="17281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45811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dc</a:t>
            </a:r>
            <a:r>
              <a:rPr lang="en-GB" i="1" baseline="-25000" dirty="0" smtClean="0"/>
              <a:t>n</a:t>
            </a:r>
            <a:r>
              <a:rPr lang="en-GB" baseline="-25000" dirty="0" smtClean="0"/>
              <a:t>1</a:t>
            </a:r>
            <a:endParaRPr lang="en-GB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04048" y="5373216"/>
            <a:ext cx="792088" cy="3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574295">
            <a:off x="5292080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dc</a:t>
            </a:r>
            <a:r>
              <a:rPr lang="en-GB" i="1" baseline="-25000" dirty="0" smtClean="0"/>
              <a:t>n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4145689" y="5357826"/>
            <a:ext cx="640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763000" cy="2057400"/>
          </a:xfrm>
        </p:spPr>
        <p:txBody>
          <a:bodyPr/>
          <a:lstStyle/>
          <a:p>
            <a:pPr eaLnBrk="1" hangingPunct="1">
              <a:lnSpc>
                <a:spcPct val="60000"/>
              </a:lnSpc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d</a:t>
            </a:r>
            <a:r>
              <a:rPr lang="en-US" sz="2400" i="1" baseline="-10000" dirty="0" smtClean="0">
                <a:latin typeface="+mj-lt"/>
              </a:rPr>
              <a:t>c</a:t>
            </a:r>
            <a:r>
              <a:rPr lang="en-US" sz="2400" i="1" baseline="-25000" dirty="0" smtClean="0">
                <a:latin typeface="+mj-lt"/>
              </a:rPr>
              <a:t>n</a:t>
            </a:r>
            <a:r>
              <a:rPr lang="en-US" sz="2400" baseline="-25000" dirty="0" smtClean="0">
                <a:latin typeface="+mj-lt"/>
              </a:rPr>
              <a:t>1  </a:t>
            </a:r>
            <a:r>
              <a:rPr lang="en-US" sz="2400" dirty="0" smtClean="0">
                <a:latin typeface="+mj-lt"/>
              </a:rPr>
              <a:t>is distance between BS and relay node,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d</a:t>
            </a:r>
            <a:r>
              <a:rPr lang="en-US" sz="2400" i="1" baseline="-10000" dirty="0" smtClean="0">
                <a:latin typeface="+mj-lt"/>
              </a:rPr>
              <a:t>c</a:t>
            </a:r>
            <a:r>
              <a:rPr lang="en-US" sz="2400" i="1" baseline="-25000" dirty="0" smtClean="0">
                <a:latin typeface="+mj-lt"/>
              </a:rPr>
              <a:t>n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i="1" baseline="-250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is distance between relay node and MS, 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N </a:t>
            </a:r>
            <a:r>
              <a:rPr lang="en-US" sz="2400" dirty="0" smtClean="0">
                <a:latin typeface="+mj-lt"/>
              </a:rPr>
              <a:t>is the no. of possible routes between MS and BS, 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err="1" smtClean="0">
                <a:latin typeface="+mj-lt"/>
              </a:rPr>
              <a:t>r</a:t>
            </a:r>
            <a:r>
              <a:rPr lang="en-US" sz="2400" i="1" baseline="-25000" dirty="0" err="1" smtClean="0">
                <a:latin typeface="+mj-lt"/>
              </a:rPr>
              <a:t>s</a:t>
            </a:r>
            <a:r>
              <a:rPr lang="en-US" sz="2400" i="1" baseline="-250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is the selected route for the 2-hop transmission.</a:t>
            </a:r>
          </a:p>
          <a:p>
            <a:pPr eaLnBrk="1" hangingPunct="1">
              <a:spcBef>
                <a:spcPct val="0"/>
              </a:spcBef>
            </a:pPr>
            <a:endParaRPr lang="en-US" sz="2400" dirty="0" smtClean="0">
              <a:latin typeface="Times" pitchFamily="18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429000"/>
            <a:ext cx="36115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516859"/>
            <a:ext cx="3611563" cy="568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5566246"/>
            <a:ext cx="2295525" cy="527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2941538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1. </a:t>
            </a:r>
            <a:r>
              <a:rPr lang="en-US" sz="2400" dirty="0"/>
              <a:t>Shortest total distance (STD) selection scheme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04800" y="5060032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3. </a:t>
            </a:r>
            <a:r>
              <a:rPr lang="en-US" sz="2400" dirty="0"/>
              <a:t>Shortest relaying hop distance (SRD) selection scheme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14325" y="4051920"/>
            <a:ext cx="7534275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2. </a:t>
            </a:r>
            <a:r>
              <a:rPr lang="en-US" sz="2400" dirty="0"/>
              <a:t>Least longest hop (LLH) selection scheme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260648"/>
            <a:ext cx="799288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200" b="1" dirty="0" smtClean="0"/>
              <a:t>State-of-the-Art Protocols for Two-Hop</a:t>
            </a:r>
          </a:p>
        </p:txBody>
      </p:sp>
    </p:spTree>
    <p:extLst>
      <p:ext uri="{BB962C8B-B14F-4D97-AF65-F5344CB8AC3E}">
        <p14:creationId xmlns:p14="http://schemas.microsoft.com/office/powerpoint/2010/main" val="23931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5551488"/>
            <a:ext cx="2873375" cy="773112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1" y="1340768"/>
            <a:ext cx="5132040" cy="859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800" y="3432175"/>
            <a:ext cx="4097338" cy="758825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50" y="4527550"/>
            <a:ext cx="4410075" cy="730250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7825" y="2971800"/>
            <a:ext cx="7470775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1.</a:t>
            </a:r>
            <a:r>
              <a:rPr lang="en-US" dirty="0"/>
              <a:t> </a:t>
            </a:r>
            <a:r>
              <a:rPr lang="en-US" sz="2400" dirty="0"/>
              <a:t>Minimum total path loss (MTP) selection scheme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4013" y="4038600"/>
            <a:ext cx="7494587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2. Least maximum path loss (LMP) selection scheme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04800" y="5105400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3. Minimum relaying hop path loss (MRP) selection scheme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5536" y="990600"/>
            <a:ext cx="84352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/>
              <a:t>Considering a slow fading channel with a log normal shadowing</a:t>
            </a:r>
            <a:endParaRPr lang="en-US" sz="24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81000" y="2133600"/>
            <a:ext cx="70104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relay selection scheme would be </a:t>
            </a:r>
            <a:r>
              <a:rPr lang="en-US" sz="2400" dirty="0" smtClean="0"/>
              <a:t>modified as</a:t>
            </a:r>
            <a:r>
              <a:rPr lang="en-US" sz="2400" dirty="0"/>
              <a:t>: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260648"/>
            <a:ext cx="799288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200" b="1" dirty="0" smtClean="0"/>
              <a:t>Realistic Version of State-of-the-Art Protocols</a:t>
            </a:r>
          </a:p>
        </p:txBody>
      </p:sp>
    </p:spTree>
    <p:extLst>
      <p:ext uri="{BB962C8B-B14F-4D97-AF65-F5344CB8AC3E}">
        <p14:creationId xmlns:p14="http://schemas.microsoft.com/office/powerpoint/2010/main" val="31494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" y="582613"/>
          <a:ext cx="5867400" cy="566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4" imgW="8498738" imgH="8442655" progId="Visio.Drawing.11">
                  <p:embed/>
                </p:oleObj>
              </mc:Choice>
              <mc:Fallback>
                <p:oleObj name="Visio" r:id="rId4" imgW="8498738" imgH="84426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82613"/>
                        <a:ext cx="5867400" cy="566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63688" y="274638"/>
            <a:ext cx="5715000" cy="411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Cluster-based </a:t>
            </a:r>
            <a:r>
              <a:rPr lang="en-US" sz="3200" b="1" dirty="0" smtClean="0"/>
              <a:t>2-Hop Design</a:t>
            </a:r>
            <a:endParaRPr lang="en-GB" sz="3200" b="1" dirty="0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096000" y="2473325"/>
            <a:ext cx="2667000" cy="194627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The pairs located at diametrically opposite clusters communicate simultaneously.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 rot="10800000">
            <a:off x="2971800" y="2514600"/>
            <a:ext cx="80963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2285091">
            <a:off x="2803525" y="3686175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rot="-10031710">
            <a:off x="2438400" y="167640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rot="644382">
            <a:off x="2514600" y="175260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3043238" y="2438400"/>
            <a:ext cx="80962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rot="12978940">
            <a:off x="2781300" y="357505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086120" y="5357826"/>
            <a:ext cx="4343400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Schematic Representation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37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  <p:bldP spid="8198" grpId="0" animBg="1"/>
      <p:bldP spid="8198" grpId="1" animBg="1"/>
      <p:bldP spid="8199" grpId="0" animBg="1"/>
      <p:bldP spid="8199" grpId="1" animBg="1"/>
      <p:bldP spid="8200" grpId="0" animBg="1"/>
      <p:bldP spid="8200" grpId="1" animBg="1"/>
      <p:bldP spid="8201" grpId="0" animBg="1"/>
      <p:bldP spid="8202" grpId="0" animBg="1"/>
      <p:bldP spid="8202" grpId="1" animBg="1"/>
      <p:bldP spid="82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-32" y="1052736"/>
          <a:ext cx="5992813" cy="517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4" imgW="6651000" imgH="5743080" progId="Visio.Drawing.11">
                  <p:embed/>
                </p:oleObj>
              </mc:Choice>
              <mc:Fallback>
                <p:oleObj name="VISIO" r:id="rId4" imgW="6651000" imgH="57430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" y="1052736"/>
                        <a:ext cx="5992813" cy="517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1475656" y="260648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/>
              <a:t>Synchronized Reuse Technique</a:t>
            </a:r>
            <a:endParaRPr lang="en-GB" sz="32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43636" y="1214422"/>
            <a:ext cx="278608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200" b="1" dirty="0" smtClean="0"/>
              <a:t>SH:</a:t>
            </a:r>
            <a:r>
              <a:rPr lang="en-US" sz="2200" dirty="0" smtClean="0"/>
              <a:t> End-to-end communication of 2 links in 1 TS </a:t>
            </a:r>
          </a:p>
          <a:p>
            <a:pPr>
              <a:buFont typeface="Wingdings" pitchFamily="2" charset="2"/>
              <a:buChar char="Ø"/>
            </a:pPr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 </a:t>
            </a:r>
            <a:r>
              <a:rPr lang="en-US" sz="2200" b="1" dirty="0" smtClean="0"/>
              <a:t>CBD-TH:</a:t>
            </a:r>
            <a:r>
              <a:rPr lang="en-US" sz="2200" dirty="0" smtClean="0"/>
              <a:t> End-to-end communication of 2 links (4 pairs) in 2 TSs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1776" y="4500570"/>
            <a:ext cx="2393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Same amount of radio resource as in single-hop communication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58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260648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600" b="1" dirty="0" smtClean="0"/>
              <a:t>Communication Principle</a:t>
            </a:r>
            <a:endParaRPr lang="en-GB" sz="3600" b="1" dirty="0" smtClean="0"/>
          </a:p>
        </p:txBody>
      </p:sp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0" y="857232"/>
          <a:ext cx="6143636" cy="387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VISIO" r:id="rId4" imgW="6611400" imgH="4175640" progId="Visio.Drawing.11">
                  <p:embed/>
                </p:oleObj>
              </mc:Choice>
              <mc:Fallback>
                <p:oleObj name="VISIO" r:id="rId4" imgW="6611400" imgH="41756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57232"/>
                        <a:ext cx="6143636" cy="387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4"/>
          <p:cNvGraphicFramePr>
            <a:graphicFrameLocks noChangeAspect="1"/>
          </p:cNvGraphicFramePr>
          <p:nvPr/>
        </p:nvGraphicFramePr>
        <p:xfrm>
          <a:off x="-99366" y="714356"/>
          <a:ext cx="6266330" cy="4071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VISIO" r:id="rId6" imgW="6500160" imgH="4224600" progId="Visio.Drawing.11">
                  <p:embed/>
                </p:oleObj>
              </mc:Choice>
              <mc:Fallback>
                <p:oleObj name="VISIO" r:id="rId6" imgW="6500160" imgH="42246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9366" y="714356"/>
                        <a:ext cx="6266330" cy="4071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285720" y="5214950"/>
          <a:ext cx="55340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VISIO" r:id="rId8" imgW="5533560" imgH="942840" progId="Visio.Drawing.11">
                  <p:embed/>
                </p:oleObj>
              </mc:Choice>
              <mc:Fallback>
                <p:oleObj name="VISIO" r:id="rId8" imgW="5533560" imgH="942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5214950"/>
                        <a:ext cx="55340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43636" y="1572174"/>
            <a:ext cx="292892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 smtClean="0"/>
              <a:t>End-to-end (BS to MS)</a:t>
            </a:r>
          </a:p>
          <a:p>
            <a:r>
              <a:rPr lang="en-US" sz="2200" dirty="0" smtClean="0"/>
              <a:t>   communication within </a:t>
            </a:r>
          </a:p>
          <a:p>
            <a:r>
              <a:rPr lang="en-US" sz="2200" dirty="0" smtClean="0"/>
              <a:t>    same TS</a:t>
            </a:r>
          </a:p>
          <a:p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 Same radio resource </a:t>
            </a:r>
          </a:p>
          <a:p>
            <a:r>
              <a:rPr lang="en-US" sz="2200" dirty="0" smtClean="0"/>
              <a:t>     reused across every  </a:t>
            </a:r>
          </a:p>
          <a:p>
            <a:r>
              <a:rPr lang="en-US" sz="2200" dirty="0" smtClean="0"/>
              <a:t>     cell </a:t>
            </a:r>
          </a:p>
          <a:p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Frequency reuse of</a:t>
            </a:r>
          </a:p>
          <a:p>
            <a:r>
              <a:rPr lang="en-US" sz="2200" dirty="0" smtClean="0"/>
              <a:t>    </a:t>
            </a:r>
            <a:r>
              <a:rPr lang="en-US" sz="2200" b="1" i="1" u="sng" dirty="0" smtClean="0"/>
              <a:t>one</a:t>
            </a:r>
            <a:endParaRPr lang="en-US" sz="2200" b="1" i="1" u="sng" dirty="0"/>
          </a:p>
        </p:txBody>
      </p:sp>
    </p:spTree>
    <p:extLst>
      <p:ext uri="{BB962C8B-B14F-4D97-AF65-F5344CB8AC3E}">
        <p14:creationId xmlns:p14="http://schemas.microsoft.com/office/powerpoint/2010/main" val="1232544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640" y="260648"/>
            <a:ext cx="64008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b="1" dirty="0" smtClean="0"/>
              <a:t>Deterministic Cluster-based Design</a:t>
            </a:r>
            <a:endParaRPr lang="en-GB" sz="3200" b="1" dirty="0" smtClean="0"/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/>
        </p:nvGraphicFramePr>
        <p:xfrm>
          <a:off x="1371600" y="857232"/>
          <a:ext cx="6172200" cy="544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VISIO" r:id="rId4" imgW="7251120" imgH="6677280" progId="Visio.Drawing.11">
                  <p:embed/>
                </p:oleObj>
              </mc:Choice>
              <mc:Fallback>
                <p:oleObj name="VISIO" r:id="rId4" imgW="7251120" imgH="6677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857232"/>
                        <a:ext cx="6172200" cy="544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1371600" y="1447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Cell 0</a:t>
            </a:r>
            <a:endParaRPr lang="en-GB">
              <a:solidFill>
                <a:srgbClr val="FF3300"/>
              </a:solidFill>
            </a:endParaRPr>
          </a:p>
        </p:txBody>
      </p:sp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4572000" y="5715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663300"/>
                </a:solidFill>
              </a:rPr>
              <a:t>Cell 1</a:t>
            </a:r>
            <a:endParaRPr lang="en-GB">
              <a:solidFill>
                <a:srgbClr val="663300"/>
              </a:solidFill>
            </a:endParaRPr>
          </a:p>
        </p:txBody>
      </p:sp>
      <p:sp>
        <p:nvSpPr>
          <p:cNvPr id="7177" name="Text Box 10"/>
          <p:cNvSpPr txBox="1">
            <a:spLocks noChangeArrowheads="1"/>
          </p:cNvSpPr>
          <p:nvPr/>
        </p:nvSpPr>
        <p:spPr bwMode="auto">
          <a:xfrm>
            <a:off x="1371600" y="5638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663300"/>
                </a:solidFill>
              </a:rPr>
              <a:t>Cell 1</a:t>
            </a:r>
            <a:endParaRPr lang="en-GB">
              <a:solidFill>
                <a:srgbClr val="663300"/>
              </a:solidFill>
            </a:endParaRPr>
          </a:p>
        </p:txBody>
      </p:sp>
      <p:sp>
        <p:nvSpPr>
          <p:cNvPr id="7178" name="Text Box 11"/>
          <p:cNvSpPr txBox="1">
            <a:spLocks noChangeArrowheads="1"/>
          </p:cNvSpPr>
          <p:nvPr/>
        </p:nvSpPr>
        <p:spPr bwMode="auto">
          <a:xfrm>
            <a:off x="4419600" y="1295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Cell 0</a:t>
            </a:r>
            <a:endParaRPr lang="en-GB">
              <a:solidFill>
                <a:srgbClr val="FF3300"/>
              </a:solidFill>
            </a:endParaRPr>
          </a:p>
        </p:txBody>
      </p:sp>
      <p:sp>
        <p:nvSpPr>
          <p:cNvPr id="7179" name="Text Box 12"/>
          <p:cNvSpPr txBox="1">
            <a:spLocks noChangeArrowheads="1"/>
          </p:cNvSpPr>
          <p:nvPr/>
        </p:nvSpPr>
        <p:spPr bwMode="auto">
          <a:xfrm rot="-2640995">
            <a:off x="4876800" y="2452688"/>
            <a:ext cx="6858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0" name="Text Box 13"/>
          <p:cNvSpPr txBox="1">
            <a:spLocks noChangeArrowheads="1"/>
          </p:cNvSpPr>
          <p:nvPr/>
        </p:nvSpPr>
        <p:spPr bwMode="auto">
          <a:xfrm rot="2589202">
            <a:off x="5334000" y="5043488"/>
            <a:ext cx="6858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1" name="Text Box 14"/>
          <p:cNvSpPr txBox="1">
            <a:spLocks noChangeArrowheads="1"/>
          </p:cNvSpPr>
          <p:nvPr/>
        </p:nvSpPr>
        <p:spPr bwMode="auto">
          <a:xfrm rot="-2640995">
            <a:off x="1600200" y="22860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2" name="Text Box 15"/>
          <p:cNvSpPr txBox="1">
            <a:spLocks noChangeArrowheads="1"/>
          </p:cNvSpPr>
          <p:nvPr/>
        </p:nvSpPr>
        <p:spPr bwMode="auto">
          <a:xfrm rot="-2640995">
            <a:off x="2819400" y="13208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3" name="Text Box 16"/>
          <p:cNvSpPr txBox="1">
            <a:spLocks noChangeArrowheads="1"/>
          </p:cNvSpPr>
          <p:nvPr/>
        </p:nvSpPr>
        <p:spPr bwMode="auto">
          <a:xfrm rot="2589202">
            <a:off x="6400800" y="56388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215082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37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634082"/>
          </a:xfrm>
        </p:spPr>
        <p:txBody>
          <a:bodyPr>
            <a:normAutofit fontScale="90000"/>
          </a:bodyPr>
          <a:lstStyle/>
          <a:p>
            <a:r>
              <a:rPr lang="en-GB" sz="3200" b="1" dirty="0" smtClean="0"/>
              <a:t>Resource Allocation - Spatial Reuse and Interference</a:t>
            </a:r>
            <a:endParaRPr lang="en-GB" sz="32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1000108"/>
            <a:ext cx="813690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  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The State-of-the-art protocols provide a heuristic solution for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solving an NP-hard problem (optimum resource allocation)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Times" pitchFamily="18" charset="0"/>
              <a:cs typeface="Times" pitchFamily="18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These state-of-the-art mechanisms do not utilize the resources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efficiently. 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528" y="2857496"/>
            <a:ext cx="78488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i="1" dirty="0" smtClean="0"/>
              <a:t> </a:t>
            </a: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An efficient resource allocation mechanism needs to benefit</a:t>
            </a: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   from spatial reuse of resource and must outweigh the </a:t>
            </a: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   drawbacks of increased interference.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520" y="4286256"/>
            <a:ext cx="8165932" cy="1050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 smtClean="0"/>
              <a:t>   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A circular exclusion region of radius                     times the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transmission distance, is defined around every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communicating receiver</a:t>
            </a: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.</a:t>
            </a:r>
          </a:p>
        </p:txBody>
      </p:sp>
      <p:pic>
        <p:nvPicPr>
          <p:cNvPr id="15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3420" y="4214818"/>
            <a:ext cx="1220788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642910" y="5500702"/>
            <a:ext cx="7429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Typically, protocol Interference model</a:t>
            </a:r>
            <a:r>
              <a:rPr lang="en-US" sz="2400" dirty="0" smtClean="0"/>
              <a:t> with                    = 2.0</a:t>
            </a:r>
            <a:endParaRPr lang="en-GB" sz="2400" dirty="0"/>
          </a:p>
        </p:txBody>
      </p:sp>
      <p:pic>
        <p:nvPicPr>
          <p:cNvPr id="20" name="Picture 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5572140"/>
            <a:ext cx="1220788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1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260648"/>
            <a:ext cx="6248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200" b="1" dirty="0" smtClean="0"/>
              <a:t>Interference Distance Calculation</a:t>
            </a:r>
            <a:endParaRPr lang="en-GB" sz="3200" b="1" dirty="0" smtClean="0"/>
          </a:p>
        </p:txBody>
      </p:sp>
      <p:sp>
        <p:nvSpPr>
          <p:cNvPr id="24582" name="Text Box 22"/>
          <p:cNvSpPr txBox="1">
            <a:spLocks noChangeArrowheads="1"/>
          </p:cNvSpPr>
          <p:nvPr/>
        </p:nvSpPr>
        <p:spPr bwMode="auto">
          <a:xfrm>
            <a:off x="0" y="50292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47650" y="1143000"/>
            <a:ext cx="8648700" cy="2627313"/>
            <a:chOff x="156" y="720"/>
            <a:chExt cx="5448" cy="1655"/>
          </a:xfrm>
        </p:grpSpPr>
        <p:sp>
          <p:nvSpPr>
            <p:cNvPr id="24594" name="Text Box 33"/>
            <p:cNvSpPr txBox="1">
              <a:spLocks noChangeArrowheads="1"/>
            </p:cNvSpPr>
            <p:nvPr/>
          </p:nvSpPr>
          <p:spPr bwMode="auto">
            <a:xfrm>
              <a:off x="528" y="720"/>
              <a:ext cx="456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Downlink, BS to GTW communication</a:t>
              </a:r>
            </a:p>
          </p:txBody>
        </p:sp>
        <p:pic>
          <p:nvPicPr>
            <p:cNvPr id="24595" name="Picture 3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6" y="1152"/>
              <a:ext cx="3561" cy="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24596" name="Picture 3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6" y="1945"/>
              <a:ext cx="5448" cy="4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-63500" y="955328"/>
            <a:ext cx="9207500" cy="2905127"/>
            <a:chOff x="-40" y="704"/>
            <a:chExt cx="5800" cy="1830"/>
          </a:xfrm>
        </p:grpSpPr>
        <p:pic>
          <p:nvPicPr>
            <p:cNvPr id="24591" name="Picture 3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2" y="1248"/>
              <a:ext cx="4183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24592" name="Picture 3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40" y="2057"/>
              <a:ext cx="5800" cy="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4593" name="Text Box 40"/>
            <p:cNvSpPr txBox="1">
              <a:spLocks noChangeArrowheads="1"/>
            </p:cNvSpPr>
            <p:nvPr/>
          </p:nvSpPr>
          <p:spPr bwMode="auto">
            <a:xfrm>
              <a:off x="528" y="704"/>
              <a:ext cx="460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Downlink, GTW to MS communication</a:t>
              </a:r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990600" y="4256112"/>
            <a:ext cx="7200900" cy="1981200"/>
            <a:chOff x="624" y="2736"/>
            <a:chExt cx="4536" cy="1248"/>
          </a:xfrm>
        </p:grpSpPr>
        <p:sp>
          <p:nvSpPr>
            <p:cNvPr id="24589" name="Text Box 30"/>
            <p:cNvSpPr txBox="1">
              <a:spLocks noChangeArrowheads="1"/>
            </p:cNvSpPr>
            <p:nvPr/>
          </p:nvSpPr>
          <p:spPr bwMode="auto">
            <a:xfrm>
              <a:off x="672" y="2736"/>
              <a:ext cx="4416" cy="30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i="1"/>
                <a:t>C/I</a:t>
              </a:r>
              <a:r>
                <a:rPr lang="en-US"/>
                <a:t> at receiver of any communicating pair is given by:</a:t>
              </a:r>
              <a:endParaRPr lang="en-GB"/>
            </a:p>
          </p:txBody>
        </p:sp>
        <p:pic>
          <p:nvPicPr>
            <p:cNvPr id="24590" name="Picture 4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4" y="3222"/>
              <a:ext cx="4536" cy="7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3864892"/>
            <a:ext cx="8077200" cy="2084388"/>
            <a:chOff x="336" y="2736"/>
            <a:chExt cx="5088" cy="1313"/>
          </a:xfrm>
        </p:grpSpPr>
        <p:pic>
          <p:nvPicPr>
            <p:cNvPr id="24587" name="Picture 4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4" y="3168"/>
              <a:ext cx="3830" cy="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8" name="Text Box 45"/>
            <p:cNvSpPr txBox="1">
              <a:spLocks noChangeArrowheads="1"/>
            </p:cNvSpPr>
            <p:nvPr/>
          </p:nvSpPr>
          <p:spPr bwMode="auto">
            <a:xfrm>
              <a:off x="336" y="2736"/>
              <a:ext cx="5088" cy="30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/>
                <a:t>The system capacity is calculated from the Shannon equation as: </a:t>
              </a:r>
              <a:endParaRPr lang="en-GB" dirty="0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614364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74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00124"/>
            <a:ext cx="8701118" cy="47863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1000 MS(s) distributed within 19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All communication in any cell takes place between MS and BS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Maximum number of hops between source and destination is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Interference calculation – from its own cell and 1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tier of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System capacity is calculated and averaged over 7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Wireless nodes located between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Tx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Rx are selected as relays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4364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214546" y="332656"/>
            <a:ext cx="4857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/>
              <a:t>Simulation Parameters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3953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836712"/>
            <a:ext cx="7162800" cy="53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3"/>
          <p:cNvSpPr txBox="1">
            <a:spLocks noChangeArrowheads="1"/>
          </p:cNvSpPr>
          <p:nvPr/>
        </p:nvSpPr>
        <p:spPr bwMode="auto">
          <a:xfrm>
            <a:off x="2987824" y="332656"/>
            <a:ext cx="33352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/>
              <a:t>Gateway Selection</a:t>
            </a:r>
            <a:endParaRPr lang="en-GB" sz="3200" b="1" dirty="0"/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7594600" y="5791200"/>
            <a:ext cx="457200" cy="304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7167" name="Picture 15" descr="PDF_Benchmark_al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949796"/>
            <a:ext cx="71628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60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850354"/>
            <a:ext cx="7086600" cy="531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07704" y="235496"/>
            <a:ext cx="5950444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600" b="1" dirty="0" smtClean="0"/>
              <a:t>Capacity Results - Downlink</a:t>
            </a:r>
            <a:endParaRPr lang="en-GB" sz="3600" b="1" dirty="0" smtClean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629400" y="1143000"/>
            <a:ext cx="2514600" cy="4518248"/>
          </a:xfrm>
          <a:noFill/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buFontTx/>
              <a:buAutoNum type="arabicPeriod"/>
            </a:pPr>
            <a:r>
              <a:rPr lang="en-US" sz="2400" dirty="0" smtClean="0"/>
              <a:t>Path-loss model remain the same for both single-hop and 2-hop model </a:t>
            </a:r>
          </a:p>
          <a:p>
            <a:pPr marL="609600" indent="-609600" eaLnBrk="1" hangingPunct="1">
              <a:buFontTx/>
              <a:buAutoNum type="arabicPeriod"/>
            </a:pPr>
            <a:endParaRPr lang="en-US" sz="2400" dirty="0" smtClean="0"/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2.     Cluster-based design offers the maximum capacity for 2-hop cellular networks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180528" y="865212"/>
            <a:ext cx="8724900" cy="5372100"/>
            <a:chOff x="-144" y="600"/>
            <a:chExt cx="5496" cy="3384"/>
          </a:xfrm>
        </p:grpSpPr>
        <p:pic>
          <p:nvPicPr>
            <p:cNvPr id="26633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44" y="600"/>
              <a:ext cx="4512" cy="33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634" name="Rectangle 12"/>
            <p:cNvSpPr>
              <a:spLocks noChangeArrowheads="1"/>
            </p:cNvSpPr>
            <p:nvPr/>
          </p:nvSpPr>
          <p:spPr bwMode="auto">
            <a:xfrm>
              <a:off x="4032" y="3600"/>
              <a:ext cx="132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20000"/>
                </a:spcBef>
                <a:spcAft>
                  <a:spcPct val="50000"/>
                </a:spcAft>
              </a:pPr>
              <a:r>
                <a:rPr lang="en-US"/>
                <a:t>   3.    </a:t>
              </a:r>
              <a:r>
                <a:rPr lang="el-GR"/>
                <a:t>σ</a:t>
              </a:r>
              <a:r>
                <a:rPr lang="en-US"/>
                <a:t> = 4 dB.</a:t>
              </a:r>
              <a:endParaRPr lang="el-GR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10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980728"/>
            <a:ext cx="7010400" cy="525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54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260648"/>
            <a:ext cx="5303512" cy="6397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600" b="1" dirty="0" smtClean="0"/>
              <a:t>Capacity Results - Uplink</a:t>
            </a:r>
            <a:endParaRPr lang="en-GB" sz="3600" b="1" dirty="0" smtClean="0"/>
          </a:p>
        </p:txBody>
      </p:sp>
      <p:pic>
        <p:nvPicPr>
          <p:cNvPr id="26829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2400" y="908720"/>
            <a:ext cx="7010400" cy="525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8297" name="Text Box 9"/>
          <p:cNvSpPr txBox="1">
            <a:spLocks noChangeArrowheads="1"/>
          </p:cNvSpPr>
          <p:nvPr/>
        </p:nvSpPr>
        <p:spPr bwMode="auto">
          <a:xfrm>
            <a:off x="6553200" y="1600200"/>
            <a:ext cx="2438400" cy="92333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Cluster-based design aims for resource reuse in every cell.</a:t>
            </a:r>
          </a:p>
        </p:txBody>
      </p:sp>
      <p:sp>
        <p:nvSpPr>
          <p:cNvPr id="268298" name="Text Box 10"/>
          <p:cNvSpPr txBox="1">
            <a:spLocks noChangeArrowheads="1"/>
          </p:cNvSpPr>
          <p:nvPr/>
        </p:nvSpPr>
        <p:spPr bwMode="auto">
          <a:xfrm>
            <a:off x="6516216" y="3573016"/>
            <a:ext cx="2438400" cy="1200329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This results in the highest system capacity as compared to other benchmark techniques.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40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6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7" grpId="0" animBg="1"/>
      <p:bldP spid="26829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311150" y="980728"/>
            <a:ext cx="8658225" cy="4665665"/>
            <a:chOff x="196" y="766"/>
            <a:chExt cx="5454" cy="2939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196" y="1048"/>
              <a:ext cx="2312" cy="2657"/>
              <a:chOff x="196" y="1048"/>
              <a:chExt cx="2312" cy="2657"/>
            </a:xfrm>
          </p:grpSpPr>
          <p:graphicFrame>
            <p:nvGraphicFramePr>
              <p:cNvPr id="10" name="Object 4"/>
              <p:cNvGraphicFramePr>
                <a:graphicFrameLocks noChangeAspect="1"/>
              </p:cNvGraphicFramePr>
              <p:nvPr/>
            </p:nvGraphicFramePr>
            <p:xfrm>
              <a:off x="196" y="1048"/>
              <a:ext cx="2204" cy="21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6" name="Visio" r:id="rId3" imgW="3795474" imgH="3633788" progId="Visio.Drawing.11">
                      <p:embed/>
                    </p:oleObj>
                  </mc:Choice>
                  <mc:Fallback>
                    <p:oleObj name="Visio" r:id="rId3" imgW="3795474" imgH="3633788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" y="1048"/>
                            <a:ext cx="2204" cy="2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4" y="3339"/>
                <a:ext cx="2304" cy="3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/>
                  <a:t>2 pairs can communicate simultaneously    </a:t>
                </a:r>
                <a:r>
                  <a:rPr lang="en-US" sz="1600" b="1" dirty="0"/>
                  <a:t>(both satisfy the </a:t>
                </a:r>
                <a:r>
                  <a:rPr lang="en-US" sz="1600" b="1" i="1" dirty="0"/>
                  <a:t>Protocol Model</a:t>
                </a:r>
                <a:r>
                  <a:rPr lang="en-US" sz="1600" b="1" dirty="0"/>
                  <a:t>)</a:t>
                </a: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2976" y="766"/>
              <a:ext cx="2674" cy="2851"/>
              <a:chOff x="2976" y="766"/>
              <a:chExt cx="2674" cy="2851"/>
            </a:xfrm>
          </p:grpSpPr>
          <p:graphicFrame>
            <p:nvGraphicFramePr>
              <p:cNvPr id="8" name="Object 6"/>
              <p:cNvGraphicFramePr>
                <a:graphicFrameLocks noChangeAspect="1"/>
              </p:cNvGraphicFramePr>
              <p:nvPr/>
            </p:nvGraphicFramePr>
            <p:xfrm>
              <a:off x="2976" y="766"/>
              <a:ext cx="2304" cy="2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7" name="Visio" r:id="rId5" imgW="4368879" imgH="3877985" progId="Visio.Drawing.11">
                      <p:embed/>
                    </p:oleObj>
                  </mc:Choice>
                  <mc:Fallback>
                    <p:oleObj name="Visio" r:id="rId5" imgW="4368879" imgH="387798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766"/>
                            <a:ext cx="2304" cy="20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Rectangle 18"/>
              <p:cNvSpPr>
                <a:spLocks noChangeArrowheads="1"/>
              </p:cNvSpPr>
              <p:nvPr/>
            </p:nvSpPr>
            <p:spPr bwMode="auto">
              <a:xfrm>
                <a:off x="3107" y="2943"/>
                <a:ext cx="2543" cy="6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600" dirty="0"/>
                  <a:t>2 pairs cannot communicate simultaneously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n-US" sz="1600" b="1" dirty="0"/>
                  <a:t>(only one of the pairs satisfy </a:t>
                </a:r>
                <a:r>
                  <a:rPr lang="en-US" sz="1600" b="1" i="1" dirty="0"/>
                  <a:t>Protocol Model</a:t>
                </a:r>
                <a:r>
                  <a:rPr lang="en-US" sz="1600" b="1" dirty="0"/>
                  <a:t>)</a:t>
                </a:r>
              </a:p>
              <a:p>
                <a:pPr algn="l">
                  <a:spcBef>
                    <a:spcPct val="50000"/>
                  </a:spcBef>
                </a:pPr>
                <a:endParaRPr lang="en-US" sz="16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2051720" y="260648"/>
            <a:ext cx="5339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Interference Avoidance Model</a:t>
            </a:r>
            <a:endParaRPr lang="en-GB" sz="32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169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1219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 b="1"/>
          </a:p>
        </p:txBody>
      </p:sp>
      <p:sp>
        <p:nvSpPr>
          <p:cNvPr id="123914" name="Rectangle 10"/>
          <p:cNvSpPr>
            <a:spLocks noChangeArrowheads="1"/>
          </p:cNvSpPr>
          <p:nvPr/>
        </p:nvSpPr>
        <p:spPr bwMode="auto">
          <a:xfrm>
            <a:off x="1676400" y="304800"/>
            <a:ext cx="5350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600" b="1" dirty="0" smtClean="0"/>
              <a:t>General Multihop Network</a:t>
            </a:r>
            <a:endParaRPr lang="en-US" sz="3600" b="1" i="1" dirty="0"/>
          </a:p>
        </p:txBody>
      </p:sp>
      <p:graphicFrame>
        <p:nvGraphicFramePr>
          <p:cNvPr id="123938" name="Object 34"/>
          <p:cNvGraphicFramePr>
            <a:graphicFrameLocks noChangeAspect="1"/>
          </p:cNvGraphicFramePr>
          <p:nvPr/>
        </p:nvGraphicFramePr>
        <p:xfrm>
          <a:off x="1371600" y="533400"/>
          <a:ext cx="5527675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Visio" r:id="rId4" imgW="6372758" imgH="6733337" progId="Visio.Drawing.11">
                  <p:embed/>
                </p:oleObj>
              </mc:Choice>
              <mc:Fallback>
                <p:oleObj name="Visio" r:id="rId4" imgW="6372758" imgH="67333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3400"/>
                        <a:ext cx="5527675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9" name="Text Box 35"/>
          <p:cNvSpPr txBox="1">
            <a:spLocks noChangeArrowheads="1"/>
          </p:cNvSpPr>
          <p:nvPr/>
        </p:nvSpPr>
        <p:spPr bwMode="auto">
          <a:xfrm>
            <a:off x="304800" y="304800"/>
            <a:ext cx="11430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 b="1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800225" y="2541588"/>
            <a:ext cx="5953125" cy="3344863"/>
            <a:chOff x="1230" y="1493"/>
            <a:chExt cx="3750" cy="2107"/>
          </a:xfrm>
        </p:grpSpPr>
        <p:graphicFrame>
          <p:nvGraphicFramePr>
            <p:cNvPr id="123945" name="Object 41"/>
            <p:cNvGraphicFramePr>
              <a:graphicFrameLocks noChangeAspect="1"/>
            </p:cNvGraphicFramePr>
            <p:nvPr/>
          </p:nvGraphicFramePr>
          <p:xfrm>
            <a:off x="1392" y="1493"/>
            <a:ext cx="3456" cy="2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Visio" r:id="rId6" imgW="4121765" imgH="2512397" progId="Visio.Drawing.11">
                    <p:embed/>
                  </p:oleObj>
                </mc:Choice>
                <mc:Fallback>
                  <p:oleObj name="Visio" r:id="rId6" imgW="4121765" imgH="251239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493"/>
                          <a:ext cx="3456" cy="21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4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3733695"/>
                </p:ext>
              </p:extLst>
            </p:nvPr>
          </p:nvGraphicFramePr>
          <p:xfrm>
            <a:off x="1230" y="2069"/>
            <a:ext cx="3750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name="VISIO" r:id="rId8" imgW="5200560" imgH="1069200" progId="Visio.Drawing.11">
                    <p:embed/>
                  </p:oleObj>
                </mc:Choice>
                <mc:Fallback>
                  <p:oleObj name="VISIO" r:id="rId8" imgW="5200560" imgH="10692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0" y="2069"/>
                          <a:ext cx="3750" cy="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47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41926334"/>
                </p:ext>
              </p:extLst>
            </p:nvPr>
          </p:nvGraphicFramePr>
          <p:xfrm>
            <a:off x="1806" y="2102"/>
            <a:ext cx="2597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VISIO" r:id="rId10" imgW="1584360" imgH="212760" progId="Visio.Drawing.11">
                    <p:embed/>
                  </p:oleObj>
                </mc:Choice>
                <mc:Fallback>
                  <p:oleObj name="VISIO" r:id="rId10" imgW="1584360" imgH="21276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6" y="2102"/>
                          <a:ext cx="2597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44"/>
            <p:cNvGrpSpPr>
              <a:grpSpLocks noChangeAspect="1"/>
            </p:cNvGrpSpPr>
            <p:nvPr/>
          </p:nvGrpSpPr>
          <p:grpSpPr bwMode="auto">
            <a:xfrm rot="1220390">
              <a:off x="1848" y="2248"/>
              <a:ext cx="768" cy="275"/>
              <a:chOff x="1392" y="2719"/>
              <a:chExt cx="768" cy="275"/>
            </a:xfrm>
          </p:grpSpPr>
          <p:sp>
            <p:nvSpPr>
              <p:cNvPr id="123949" name="AutoShape 45"/>
              <p:cNvSpPr>
                <a:spLocks noChangeAspect="1" noChangeArrowheads="1" noTextEdit="1"/>
              </p:cNvSpPr>
              <p:nvPr/>
            </p:nvSpPr>
            <p:spPr bwMode="auto">
              <a:xfrm>
                <a:off x="1392" y="2719"/>
                <a:ext cx="768" cy="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0" name="Line 46"/>
              <p:cNvSpPr>
                <a:spLocks noChangeShapeType="1"/>
              </p:cNvSpPr>
              <p:nvPr/>
            </p:nvSpPr>
            <p:spPr bwMode="auto">
              <a:xfrm>
                <a:off x="1473" y="2856"/>
                <a:ext cx="546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1" name="Freeform 47"/>
              <p:cNvSpPr>
                <a:spLocks/>
              </p:cNvSpPr>
              <p:nvPr/>
            </p:nvSpPr>
            <p:spPr bwMode="auto">
              <a:xfrm>
                <a:off x="2011" y="2799"/>
                <a:ext cx="67" cy="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3" y="57"/>
                  </a:cxn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33" h="113">
                    <a:moveTo>
                      <a:pt x="0" y="0"/>
                    </a:moveTo>
                    <a:lnTo>
                      <a:pt x="133" y="57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8"/>
            <p:cNvGrpSpPr>
              <a:grpSpLocks noChangeAspect="1"/>
            </p:cNvGrpSpPr>
            <p:nvPr/>
          </p:nvGrpSpPr>
          <p:grpSpPr bwMode="auto">
            <a:xfrm rot="708306">
              <a:off x="2352" y="2434"/>
              <a:ext cx="954" cy="246"/>
              <a:chOff x="2070" y="2769"/>
              <a:chExt cx="852" cy="220"/>
            </a:xfrm>
          </p:grpSpPr>
          <p:sp>
            <p:nvSpPr>
              <p:cNvPr id="123953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2070" y="2769"/>
                <a:ext cx="852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4" name="Line 50"/>
              <p:cNvSpPr>
                <a:spLocks noChangeShapeType="1"/>
              </p:cNvSpPr>
              <p:nvPr/>
            </p:nvSpPr>
            <p:spPr bwMode="auto">
              <a:xfrm>
                <a:off x="2160" y="2879"/>
                <a:ext cx="606" cy="1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5" name="Freeform 51"/>
              <p:cNvSpPr>
                <a:spLocks/>
              </p:cNvSpPr>
              <p:nvPr/>
            </p:nvSpPr>
            <p:spPr bwMode="auto">
              <a:xfrm>
                <a:off x="2757" y="2833"/>
                <a:ext cx="74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8" y="90"/>
                  </a:cxn>
                  <a:cxn ang="0">
                    <a:pos x="0" y="180"/>
                  </a:cxn>
                  <a:cxn ang="0">
                    <a:pos x="0" y="0"/>
                  </a:cxn>
                </a:cxnLst>
                <a:rect l="0" t="0" r="r" b="b"/>
                <a:pathLst>
                  <a:path w="148" h="180">
                    <a:moveTo>
                      <a:pt x="0" y="0"/>
                    </a:moveTo>
                    <a:lnTo>
                      <a:pt x="148" y="9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2"/>
            <p:cNvGrpSpPr>
              <a:grpSpLocks noChangeAspect="1"/>
            </p:cNvGrpSpPr>
            <p:nvPr/>
          </p:nvGrpSpPr>
          <p:grpSpPr bwMode="auto">
            <a:xfrm rot="-1089985">
              <a:off x="3112" y="2360"/>
              <a:ext cx="876" cy="81"/>
              <a:chOff x="2800" y="2824"/>
              <a:chExt cx="901" cy="83"/>
            </a:xfrm>
          </p:grpSpPr>
          <p:sp>
            <p:nvSpPr>
              <p:cNvPr id="123957" name="AutoShape 53"/>
              <p:cNvSpPr>
                <a:spLocks noChangeAspect="1" noChangeArrowheads="1" noTextEdit="1"/>
              </p:cNvSpPr>
              <p:nvPr/>
            </p:nvSpPr>
            <p:spPr bwMode="auto">
              <a:xfrm>
                <a:off x="2800" y="2824"/>
                <a:ext cx="901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8" name="Line 54"/>
              <p:cNvSpPr>
                <a:spLocks noChangeShapeType="1"/>
              </p:cNvSpPr>
              <p:nvPr/>
            </p:nvSpPr>
            <p:spPr bwMode="auto">
              <a:xfrm>
                <a:off x="2841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9" name="Line 55"/>
              <p:cNvSpPr>
                <a:spLocks noChangeShapeType="1"/>
              </p:cNvSpPr>
              <p:nvPr/>
            </p:nvSpPr>
            <p:spPr bwMode="auto">
              <a:xfrm>
                <a:off x="3037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0" name="Line 56"/>
              <p:cNvSpPr>
                <a:spLocks noChangeShapeType="1"/>
              </p:cNvSpPr>
              <p:nvPr/>
            </p:nvSpPr>
            <p:spPr bwMode="auto">
              <a:xfrm>
                <a:off x="3233" y="2865"/>
                <a:ext cx="32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1" name="Line 57"/>
              <p:cNvSpPr>
                <a:spLocks noChangeShapeType="1"/>
              </p:cNvSpPr>
              <p:nvPr/>
            </p:nvSpPr>
            <p:spPr bwMode="auto">
              <a:xfrm>
                <a:off x="3428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2" name="Line 58"/>
              <p:cNvSpPr>
                <a:spLocks noChangeShapeType="1"/>
              </p:cNvSpPr>
              <p:nvPr/>
            </p:nvSpPr>
            <p:spPr bwMode="auto">
              <a:xfrm>
                <a:off x="3624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9"/>
            <p:cNvGrpSpPr>
              <a:grpSpLocks noChangeAspect="1"/>
            </p:cNvGrpSpPr>
            <p:nvPr/>
          </p:nvGrpSpPr>
          <p:grpSpPr bwMode="auto">
            <a:xfrm>
              <a:off x="3936" y="2160"/>
              <a:ext cx="319" cy="207"/>
              <a:chOff x="3521" y="2764"/>
              <a:chExt cx="559" cy="207"/>
            </a:xfrm>
          </p:grpSpPr>
          <p:sp>
            <p:nvSpPr>
              <p:cNvPr id="123964" name="AutoShape 60"/>
              <p:cNvSpPr>
                <a:spLocks noChangeAspect="1" noChangeArrowheads="1" noTextEdit="1"/>
              </p:cNvSpPr>
              <p:nvPr/>
            </p:nvSpPr>
            <p:spPr bwMode="auto">
              <a:xfrm>
                <a:off x="3521" y="2764"/>
                <a:ext cx="559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5" name="Line 61"/>
              <p:cNvSpPr>
                <a:spLocks noChangeShapeType="1"/>
              </p:cNvSpPr>
              <p:nvPr/>
            </p:nvSpPr>
            <p:spPr bwMode="auto">
              <a:xfrm>
                <a:off x="3580" y="2867"/>
                <a:ext cx="398" cy="1"/>
              </a:xfrm>
              <a:prstGeom prst="line">
                <a:avLst/>
              </a:prstGeom>
              <a:noFill/>
              <a:ln w="2063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6" name="Freeform 62"/>
              <p:cNvSpPr>
                <a:spLocks/>
              </p:cNvSpPr>
              <p:nvPr/>
            </p:nvSpPr>
            <p:spPr bwMode="auto">
              <a:xfrm>
                <a:off x="3972" y="2825"/>
                <a:ext cx="48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85"/>
                  </a:cxn>
                  <a:cxn ang="0">
                    <a:pos x="0" y="170"/>
                  </a:cxn>
                  <a:cxn ang="0">
                    <a:pos x="0" y="0"/>
                  </a:cxn>
                </a:cxnLst>
                <a:rect l="0" t="0" r="r" b="b"/>
                <a:pathLst>
                  <a:path w="97" h="170">
                    <a:moveTo>
                      <a:pt x="0" y="0"/>
                    </a:moveTo>
                    <a:lnTo>
                      <a:pt x="97" y="85"/>
                    </a:lnTo>
                    <a:lnTo>
                      <a:pt x="0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9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913" y="1371600"/>
            <a:ext cx="8955087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+mj-lt"/>
              </a:rPr>
              <a:t>The transmission distance of every communicating pair is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600" dirty="0">
                <a:latin typeface="+mj-lt"/>
              </a:rPr>
              <a:t>     different and it depends on the topology and network </a:t>
            </a:r>
            <a:r>
              <a:rPr lang="en-US" sz="2600" dirty="0" smtClean="0">
                <a:latin typeface="+mj-lt"/>
              </a:rPr>
              <a:t>density</a:t>
            </a:r>
            <a:endParaRPr lang="en-US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600" dirty="0">
                <a:latin typeface="+mj-lt"/>
              </a:rPr>
              <a:t>The number of simultaneous communicating pairs, </a:t>
            </a:r>
            <a:r>
              <a:rPr lang="en-US" sz="2600" i="1" dirty="0" err="1">
                <a:latin typeface="+mj-lt"/>
              </a:rPr>
              <a:t>n</a:t>
            </a:r>
            <a:r>
              <a:rPr lang="en-US" sz="2600" i="1" baseline="-25000" dirty="0" err="1">
                <a:latin typeface="+mj-lt"/>
              </a:rPr>
              <a:t>t</a:t>
            </a:r>
            <a:r>
              <a:rPr lang="en-US" sz="2600" dirty="0">
                <a:latin typeface="+mj-lt"/>
              </a:rPr>
              <a:t>, for any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600" dirty="0">
                <a:latin typeface="+mj-lt"/>
              </a:rPr>
              <a:t>     time instant, </a:t>
            </a:r>
            <a:r>
              <a:rPr lang="en-US" sz="2600" i="1" dirty="0">
                <a:latin typeface="+mj-lt"/>
              </a:rPr>
              <a:t>t</a:t>
            </a:r>
            <a:r>
              <a:rPr lang="en-US" sz="2600" dirty="0">
                <a:latin typeface="+mj-lt"/>
              </a:rPr>
              <a:t>, is a function of: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latin typeface="Times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Times" pitchFamily="18" charset="0"/>
              </a:rPr>
              <a:t>       	</a:t>
            </a: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1. The distribution of mobile terminals,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	2. The user density, and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	3. The transmission distance’s and path losses of all concurrently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           communicating </a:t>
            </a:r>
            <a:r>
              <a:rPr lang="en-US" sz="2000" b="1" dirty="0" smtClean="0">
                <a:solidFill>
                  <a:srgbClr val="FF0000"/>
                </a:solidFill>
                <a:latin typeface="Times" pitchFamily="18" charset="0"/>
              </a:rPr>
              <a:t>pairs</a:t>
            </a:r>
            <a:endParaRPr lang="en-US" sz="2000" b="1" dirty="0">
              <a:solidFill>
                <a:srgbClr val="FF0000"/>
              </a:solidFill>
              <a:latin typeface="Times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 b="1" dirty="0">
              <a:solidFill>
                <a:srgbClr val="FF0000"/>
              </a:solidFill>
              <a:latin typeface="Times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600" dirty="0">
                <a:latin typeface="Times" pitchFamily="18" charset="0"/>
              </a:rPr>
              <a:t>Finding the maximum number of simultaneous pairs in a given coverage area is a very complex </a:t>
            </a:r>
            <a:r>
              <a:rPr lang="en-US" sz="2600" dirty="0" smtClean="0">
                <a:latin typeface="Times" pitchFamily="18" charset="0"/>
              </a:rPr>
              <a:t>problem</a:t>
            </a:r>
            <a:endParaRPr lang="en-GB" sz="2600" dirty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428860" y="285728"/>
            <a:ext cx="46296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600" b="1" dirty="0"/>
              <a:t>No. of Concurrent Pairs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8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4" name="Object 2"/>
          <p:cNvGraphicFramePr>
            <a:graphicFrameLocks noChangeAspect="1"/>
          </p:cNvGraphicFramePr>
          <p:nvPr/>
        </p:nvGraphicFramePr>
        <p:xfrm>
          <a:off x="304824" y="1071546"/>
          <a:ext cx="7696200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4" imgW="7015353" imgH="4509008" progId="Visio.Drawing.11">
                  <p:embed/>
                </p:oleObj>
              </mc:Choice>
              <mc:Fallback>
                <p:oleObj name="Visio" r:id="rId4" imgW="7015353" imgH="45090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24" y="1071546"/>
                        <a:ext cx="7696200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1182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38400" y="1219200"/>
            <a:ext cx="685800" cy="649287"/>
            <a:chOff x="4611" y="1392"/>
            <a:chExt cx="505" cy="457"/>
          </a:xfrm>
        </p:grpSpPr>
        <p:graphicFrame>
          <p:nvGraphicFramePr>
            <p:cNvPr id="233476" name="Object 4"/>
            <p:cNvGraphicFramePr>
              <a:graphicFrameLocks noChangeAspect="1"/>
            </p:cNvGraphicFramePr>
            <p:nvPr/>
          </p:nvGraphicFramePr>
          <p:xfrm>
            <a:off x="4611" y="1392"/>
            <a:ext cx="505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0" name="VISIO" r:id="rId6" imgW="801360" imgH="725040" progId="Visio.Drawing.11">
                    <p:embed/>
                  </p:oleObj>
                </mc:Choice>
                <mc:Fallback>
                  <p:oleObj name="VISIO" r:id="rId6" imgW="801360" imgH="7250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1" y="1392"/>
                          <a:ext cx="505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77" name="Object 5"/>
            <p:cNvGraphicFramePr>
              <a:graphicFrameLocks noChangeAspect="1"/>
            </p:cNvGraphicFramePr>
            <p:nvPr/>
          </p:nvGraphicFramePr>
          <p:xfrm>
            <a:off x="4795" y="1536"/>
            <a:ext cx="14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1" name="VISIO" r:id="rId8" imgW="361440" imgH="411840" progId="Visio.Drawing.11">
                    <p:embed/>
                  </p:oleObj>
                </mc:Choice>
                <mc:Fallback>
                  <p:oleObj name="VISIO" r:id="rId8" imgW="361440" imgH="4118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5" y="1536"/>
                          <a:ext cx="14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564188" y="1928813"/>
            <a:ext cx="830262" cy="830262"/>
            <a:chOff x="3157" y="1717"/>
            <a:chExt cx="523" cy="523"/>
          </a:xfrm>
        </p:grpSpPr>
        <p:graphicFrame>
          <p:nvGraphicFramePr>
            <p:cNvPr id="233479" name="Object 7"/>
            <p:cNvGraphicFramePr>
              <a:graphicFrameLocks noChangeAspect="1"/>
            </p:cNvGraphicFramePr>
            <p:nvPr/>
          </p:nvGraphicFramePr>
          <p:xfrm>
            <a:off x="3157" y="1717"/>
            <a:ext cx="523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2" name="VISIO" r:id="rId10" imgW="712080" imgH="712080" progId="Visio.Drawing.11">
                    <p:embed/>
                  </p:oleObj>
                </mc:Choice>
                <mc:Fallback>
                  <p:oleObj name="VISIO" r:id="rId10" imgW="712080" imgH="7120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7" y="1717"/>
                          <a:ext cx="523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0" name="Object 8"/>
            <p:cNvGraphicFramePr>
              <a:graphicFrameLocks noChangeAspect="1"/>
            </p:cNvGraphicFramePr>
            <p:nvPr/>
          </p:nvGraphicFramePr>
          <p:xfrm>
            <a:off x="3361" y="1922"/>
            <a:ext cx="97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VISIO" r:id="rId12" imgW="153360" imgH="176400" progId="Visio.Drawing.11">
                    <p:embed/>
                  </p:oleObj>
                </mc:Choice>
                <mc:Fallback>
                  <p:oleObj name="VISIO" r:id="rId12" imgW="153360" imgH="1764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1922"/>
                          <a:ext cx="97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1285852" y="214290"/>
            <a:ext cx="66437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3600" b="1" dirty="0" smtClean="0"/>
              <a:t>General Scenario of Spatial Reuse</a:t>
            </a:r>
            <a:endParaRPr lang="en-US" sz="36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1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55" y="1143000"/>
            <a:ext cx="8747125" cy="2609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12" y="214290"/>
            <a:ext cx="3414706" cy="6397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smtClean="0"/>
              <a:t>System Complexity</a:t>
            </a:r>
            <a:endParaRPr lang="en-US" sz="3200" b="1" dirty="0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5395930"/>
            <a:ext cx="8763000" cy="533400"/>
          </a:xfrm>
          <a:solidFill>
            <a:srgbClr val="DDDDDD"/>
          </a:solidFill>
          <a:ln>
            <a:solidFill>
              <a:schemeClr val="folHlink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sz="2800" b="1">
                <a:solidFill>
                  <a:srgbClr val="FF0000"/>
                </a:solidFill>
              </a:rPr>
              <a:t>Discrete optimization problem of  NP-hard complexity</a:t>
            </a:r>
          </a:p>
        </p:txBody>
      </p:sp>
      <p:sp>
        <p:nvSpPr>
          <p:cNvPr id="211977" name="Text Box 9"/>
          <p:cNvSpPr txBox="1">
            <a:spLocks noChangeArrowheads="1"/>
          </p:cNvSpPr>
          <p:nvPr/>
        </p:nvSpPr>
        <p:spPr bwMode="auto">
          <a:xfrm>
            <a:off x="214282" y="3857628"/>
            <a:ext cx="8686800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i="1" dirty="0"/>
              <a:t>s</a:t>
            </a:r>
            <a:r>
              <a:rPr lang="en-US" sz="2000" dirty="0"/>
              <a:t> is the side length of the coverage area, </a:t>
            </a:r>
          </a:p>
          <a:p>
            <a:pPr algn="l">
              <a:spcBef>
                <a:spcPct val="50000"/>
              </a:spcBef>
            </a:pP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and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i</a:t>
            </a:r>
            <a:r>
              <a:rPr lang="en-US" sz="2000" dirty="0"/>
              <a:t>  are the x and y-coordinate of the center of the exclusion range circle,</a:t>
            </a:r>
          </a:p>
          <a:p>
            <a:pPr algn="l">
              <a:spcBef>
                <a:spcPct val="50000"/>
              </a:spcBef>
            </a:pPr>
            <a:r>
              <a:rPr lang="en-US" sz="2000" i="1" dirty="0" err="1"/>
              <a:t>r</a:t>
            </a:r>
            <a:r>
              <a:rPr lang="en-US" sz="2000" i="1" baseline="-25000" dirty="0" err="1"/>
              <a:t>i</a:t>
            </a:r>
            <a:r>
              <a:rPr lang="en-US" sz="2000" dirty="0"/>
              <a:t> is the radius of the exclusion range circle</a:t>
            </a:r>
          </a:p>
        </p:txBody>
      </p:sp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692112"/>
            <a:ext cx="3362332" cy="10446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43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7624" y="188640"/>
            <a:ext cx="6663680" cy="4873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NEXT </a:t>
            </a:r>
            <a:r>
              <a:rPr lang="en-US" sz="3200" b="1" dirty="0" smtClean="0"/>
              <a:t>Generation Wireless Network</a:t>
            </a:r>
            <a:endParaRPr lang="en-US" sz="3200" b="1" dirty="0"/>
          </a:p>
        </p:txBody>
      </p:sp>
      <p:pic>
        <p:nvPicPr>
          <p:cNvPr id="5124" name="Picture 4" descr="multih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3" y="942975"/>
            <a:ext cx="5057775" cy="5076825"/>
          </a:xfrm>
          <a:prstGeom prst="rect">
            <a:avLst/>
          </a:prstGeom>
          <a:noFill/>
        </p:spPr>
      </p:pic>
      <p:pic>
        <p:nvPicPr>
          <p:cNvPr id="5125" name="Picture 5" descr="multihop_cellula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900" y="955675"/>
            <a:ext cx="6648450" cy="5170488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5616" y="260648"/>
            <a:ext cx="63246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b="1" dirty="0" smtClean="0"/>
              <a:t>Single-hop TDMA System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98648" y="4003576"/>
            <a:ext cx="8229600" cy="1828800"/>
            <a:chOff x="96" y="2976"/>
            <a:chExt cx="5760" cy="1344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96" y="2976"/>
              <a:ext cx="5760" cy="1344"/>
              <a:chOff x="0" y="2736"/>
              <a:chExt cx="5760" cy="1344"/>
            </a:xfrm>
          </p:grpSpPr>
          <p:sp>
            <p:nvSpPr>
              <p:cNvPr id="13340" name="AutoShape 8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0" cy="1344"/>
              </a:xfrm>
              <a:prstGeom prst="parallelogram">
                <a:avLst>
                  <a:gd name="adj" fmla="val 107143"/>
                </a:avLst>
              </a:prstGeom>
              <a:solidFill>
                <a:srgbClr val="C0C0C0">
                  <a:alpha val="6196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>
                  <a:latin typeface="Times" pitchFamily="18" charset="0"/>
                </a:endParaRPr>
              </a:p>
            </p:txBody>
          </p:sp>
          <p:sp>
            <p:nvSpPr>
              <p:cNvPr id="13341" name="Line 10"/>
              <p:cNvSpPr>
                <a:spLocks noChangeShapeType="1"/>
              </p:cNvSpPr>
              <p:nvPr/>
            </p:nvSpPr>
            <p:spPr bwMode="auto">
              <a:xfrm flipV="1">
                <a:off x="1152" y="3072"/>
                <a:ext cx="1728" cy="52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338" name="Oval 20"/>
            <p:cNvSpPr>
              <a:spLocks noChangeArrowheads="1"/>
            </p:cNvSpPr>
            <p:nvPr/>
          </p:nvSpPr>
          <p:spPr bwMode="auto">
            <a:xfrm>
              <a:off x="1152" y="3830"/>
              <a:ext cx="162" cy="8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9" name="Oval 26"/>
            <p:cNvSpPr>
              <a:spLocks noChangeArrowheads="1"/>
            </p:cNvSpPr>
            <p:nvPr/>
          </p:nvSpPr>
          <p:spPr bwMode="auto">
            <a:xfrm>
              <a:off x="3006" y="3264"/>
              <a:ext cx="162" cy="8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3300"/>
                </a:solidFill>
              </a:endParaRP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46248" y="2784376"/>
            <a:ext cx="8382000" cy="1828800"/>
            <a:chOff x="0" y="2064"/>
            <a:chExt cx="5280" cy="1152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96" y="2064"/>
              <a:ext cx="5184" cy="1152"/>
              <a:chOff x="0" y="1872"/>
              <a:chExt cx="5760" cy="1344"/>
            </a:xfrm>
          </p:grpSpPr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0" y="1872"/>
                <a:ext cx="5760" cy="1344"/>
                <a:chOff x="0" y="1872"/>
                <a:chExt cx="5760" cy="1344"/>
              </a:xfrm>
            </p:grpSpPr>
            <p:sp>
              <p:nvSpPr>
                <p:cNvPr id="13335" name="AutoShape 5"/>
                <p:cNvSpPr>
                  <a:spLocks noChangeArrowheads="1"/>
                </p:cNvSpPr>
                <p:nvPr/>
              </p:nvSpPr>
              <p:spPr bwMode="auto">
                <a:xfrm>
                  <a:off x="0" y="1872"/>
                  <a:ext cx="5760" cy="1344"/>
                </a:xfrm>
                <a:prstGeom prst="parallelogram">
                  <a:avLst>
                    <a:gd name="adj" fmla="val 107143"/>
                  </a:avLst>
                </a:prstGeom>
                <a:solidFill>
                  <a:srgbClr val="FFCC00">
                    <a:alpha val="23137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3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688" y="2304"/>
                  <a:ext cx="1392" cy="43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3333" name="Oval 21"/>
              <p:cNvSpPr>
                <a:spLocks noChangeArrowheads="1"/>
              </p:cNvSpPr>
              <p:nvPr/>
            </p:nvSpPr>
            <p:spPr bwMode="auto">
              <a:xfrm>
                <a:off x="2640" y="2688"/>
                <a:ext cx="162" cy="82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4" name="Oval 27"/>
              <p:cNvSpPr>
                <a:spLocks noChangeArrowheads="1"/>
              </p:cNvSpPr>
              <p:nvPr/>
            </p:nvSpPr>
            <p:spPr bwMode="auto">
              <a:xfrm>
                <a:off x="4014" y="2208"/>
                <a:ext cx="162" cy="8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3300"/>
                  </a:solidFill>
                </a:endParaRPr>
              </a:p>
            </p:txBody>
          </p:sp>
        </p:grpSp>
        <p:sp>
          <p:nvSpPr>
            <p:cNvPr id="13331" name="Text Box 32"/>
            <p:cNvSpPr txBox="1">
              <a:spLocks noChangeArrowheads="1"/>
            </p:cNvSpPr>
            <p:nvPr/>
          </p:nvSpPr>
          <p:spPr bwMode="auto">
            <a:xfrm>
              <a:off x="0" y="2400"/>
              <a:ext cx="6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/>
                <a:t>i+</a:t>
              </a:r>
              <a:r>
                <a:rPr lang="de-DE" sz="2000"/>
                <a:t>1</a:t>
              </a:r>
              <a:endParaRPr lang="en-GB" sz="2000"/>
            </a:p>
          </p:txBody>
        </p:sp>
      </p:grpSp>
      <p:sp>
        <p:nvSpPr>
          <p:cNvPr id="13320" name="Text Box 33"/>
          <p:cNvSpPr txBox="1">
            <a:spLocks noChangeArrowheads="1"/>
          </p:cNvSpPr>
          <p:nvPr/>
        </p:nvSpPr>
        <p:spPr bwMode="auto">
          <a:xfrm>
            <a:off x="295473" y="4765576"/>
            <a:ext cx="673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/>
              <a:t>i</a:t>
            </a:r>
            <a:endParaRPr lang="en-GB" sz="2000" i="1"/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146248" y="1412776"/>
            <a:ext cx="8458200" cy="1676400"/>
            <a:chOff x="0" y="1200"/>
            <a:chExt cx="5328" cy="1056"/>
          </a:xfrm>
        </p:grpSpPr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288" y="1200"/>
              <a:ext cx="5040" cy="1056"/>
              <a:chOff x="0" y="624"/>
              <a:chExt cx="5760" cy="1344"/>
            </a:xfrm>
          </p:grpSpPr>
          <p:sp>
            <p:nvSpPr>
              <p:cNvPr id="13324" name="Oval 22"/>
              <p:cNvSpPr>
                <a:spLocks noChangeArrowheads="1"/>
              </p:cNvSpPr>
              <p:nvPr/>
            </p:nvSpPr>
            <p:spPr bwMode="auto">
              <a:xfrm>
                <a:off x="5328" y="672"/>
                <a:ext cx="162" cy="82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0" y="624"/>
                <a:ext cx="5760" cy="1344"/>
                <a:chOff x="0" y="1008"/>
                <a:chExt cx="5760" cy="1344"/>
              </a:xfrm>
            </p:grpSpPr>
            <p:grpSp>
              <p:nvGrpSpPr>
                <p:cNvPr id="10" name="Group 19"/>
                <p:cNvGrpSpPr>
                  <a:grpSpLocks/>
                </p:cNvGrpSpPr>
                <p:nvPr/>
              </p:nvGrpSpPr>
              <p:grpSpPr bwMode="auto">
                <a:xfrm>
                  <a:off x="0" y="1008"/>
                  <a:ext cx="5760" cy="1344"/>
                  <a:chOff x="0" y="1008"/>
                  <a:chExt cx="5760" cy="1344"/>
                </a:xfrm>
              </p:grpSpPr>
              <p:sp>
                <p:nvSpPr>
                  <p:cNvPr id="13328" name="AutoShape 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008"/>
                    <a:ext cx="5760" cy="1344"/>
                  </a:xfrm>
                  <a:prstGeom prst="parallelogram">
                    <a:avLst>
                      <a:gd name="adj" fmla="val 107143"/>
                    </a:avLst>
                  </a:prstGeom>
                  <a:solidFill>
                    <a:srgbClr val="FF6600">
                      <a:alpha val="14902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29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4" y="1104"/>
                    <a:ext cx="672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66FF33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3327" name="Oval 28"/>
                <p:cNvSpPr>
                  <a:spLocks noChangeArrowheads="1"/>
                </p:cNvSpPr>
                <p:nvPr/>
              </p:nvSpPr>
              <p:spPr bwMode="auto">
                <a:xfrm>
                  <a:off x="4608" y="1440"/>
                  <a:ext cx="162" cy="8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3300"/>
                    </a:solidFill>
                  </a:endParaRPr>
                </a:p>
              </p:txBody>
            </p:sp>
          </p:grpSp>
        </p:grpSp>
        <p:sp>
          <p:nvSpPr>
            <p:cNvPr id="13323" name="Text Box 34"/>
            <p:cNvSpPr txBox="1">
              <a:spLocks noChangeArrowheads="1"/>
            </p:cNvSpPr>
            <p:nvPr/>
          </p:nvSpPr>
          <p:spPr bwMode="auto">
            <a:xfrm>
              <a:off x="0" y="1488"/>
              <a:ext cx="6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/>
                <a:t>i+</a:t>
              </a:r>
              <a:r>
                <a:rPr lang="de-DE" sz="2000"/>
                <a:t>2</a:t>
              </a:r>
              <a:endParaRPr lang="en-GB" sz="200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&#10;\usepackage{amsfonts}&#10;\usepackage{amsmath}&#10;\usepackage{amsthm}&#10;\begin{document}&#10;&#10;\textit{$(1+\Delta)$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1232"/>
  <p:tag name="ORIGWIDTH" val="78"/>
  <p:tag name="PICTUREFILESIZE" val="3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&#10;\usepackage{amsfonts}&#10;\usepackage{amsmath}&#10;\usepackage{amsthm}&#10;\begin{document}&#10;&#10;\textit{$(1+\Delta)$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1232"/>
  <p:tag name="ORIGWIDTH" val="78"/>
  <p:tag name="PICTUREFILESIZE" val="324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17773</TotalTime>
  <Words>862</Words>
  <Application>Microsoft Office PowerPoint</Application>
  <PresentationFormat>On-screen Show (4:3)</PresentationFormat>
  <Paragraphs>184</Paragraphs>
  <Slides>24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Office Theme</vt:lpstr>
      <vt:lpstr>Visio</vt:lpstr>
      <vt:lpstr>VISIO</vt:lpstr>
      <vt:lpstr> Multihopping in Wireless</vt:lpstr>
      <vt:lpstr>Resource Allocation - Spatial Reuse and Interference</vt:lpstr>
      <vt:lpstr>PowerPoint Presentation</vt:lpstr>
      <vt:lpstr>PowerPoint Presentation</vt:lpstr>
      <vt:lpstr>PowerPoint Presentation</vt:lpstr>
      <vt:lpstr>PowerPoint Presentation</vt:lpstr>
      <vt:lpstr>System Complexity</vt:lpstr>
      <vt:lpstr>NEXT Generation Wireless Network</vt:lpstr>
      <vt:lpstr>Single-hop TDMA System</vt:lpstr>
      <vt:lpstr>General Multihop System</vt:lpstr>
      <vt:lpstr>Spatial Reuse in Multihop</vt:lpstr>
      <vt:lpstr>Power Requirement</vt:lpstr>
      <vt:lpstr>Two-Hop Cellular System</vt:lpstr>
      <vt:lpstr>State-of-the-Art Protocols for Two-Hop</vt:lpstr>
      <vt:lpstr>Realistic Version of State-of-the-Art Protocols</vt:lpstr>
      <vt:lpstr>Cluster-based 2-Hop Design</vt:lpstr>
      <vt:lpstr>PowerPoint Presentation</vt:lpstr>
      <vt:lpstr>Communication Principle</vt:lpstr>
      <vt:lpstr>Deterministic Cluster-based Design</vt:lpstr>
      <vt:lpstr>Interference Distance Calculation</vt:lpstr>
      <vt:lpstr>PowerPoint Presentation</vt:lpstr>
      <vt:lpstr>PowerPoint Presentation</vt:lpstr>
      <vt:lpstr>Capacity Results - Downlink</vt:lpstr>
      <vt:lpstr>Capacity Results - Uplink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Multihop Cellular Networks</dc:title>
  <dc:creator>Hrishikesh</dc:creator>
  <cp:lastModifiedBy>Dr.H.V Raman</cp:lastModifiedBy>
  <cp:revision>12</cp:revision>
  <dcterms:created xsi:type="dcterms:W3CDTF">2017-02-28T11:15:10Z</dcterms:created>
  <dcterms:modified xsi:type="dcterms:W3CDTF">2024-02-05T15:22:13Z</dcterms:modified>
</cp:coreProperties>
</file>